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2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3.xml" ContentType="application/vnd.openxmlformats-officedocument.presentationml.notesSlide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notesSlides/notesSlide4.xml" ContentType="application/vnd.openxmlformats-officedocument.presentationml.notesSlide+xml"/>
  <Override PartName="/ppt/tags/tag60.xml" ContentType="application/vnd.openxmlformats-officedocument.presentationml.tags+xml"/>
  <Override PartName="/ppt/notesSlides/notesSlide5.xml" ContentType="application/vnd.openxmlformats-officedocument.presentationml.notesSlide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350" r:id="rId2"/>
    <p:sldId id="351" r:id="rId3"/>
    <p:sldId id="352" r:id="rId4"/>
    <p:sldId id="345" r:id="rId5"/>
    <p:sldId id="346" r:id="rId6"/>
    <p:sldId id="347" r:id="rId7"/>
    <p:sldId id="348" r:id="rId8"/>
    <p:sldId id="349" r:id="rId9"/>
    <p:sldId id="306" r:id="rId10"/>
    <p:sldId id="285" r:id="rId11"/>
    <p:sldId id="320" r:id="rId12"/>
    <p:sldId id="325" r:id="rId13"/>
    <p:sldId id="307" r:id="rId14"/>
    <p:sldId id="331" r:id="rId15"/>
    <p:sldId id="335" r:id="rId16"/>
    <p:sldId id="342" r:id="rId17"/>
    <p:sldId id="336" r:id="rId18"/>
    <p:sldId id="340" r:id="rId19"/>
    <p:sldId id="337" r:id="rId20"/>
    <p:sldId id="341" r:id="rId21"/>
    <p:sldId id="338" r:id="rId22"/>
    <p:sldId id="339" r:id="rId23"/>
    <p:sldId id="321" r:id="rId24"/>
    <p:sldId id="330" r:id="rId25"/>
    <p:sldId id="333" r:id="rId26"/>
    <p:sldId id="344" r:id="rId27"/>
  </p:sldIdLst>
  <p:sldSz cx="9001125" cy="5040313"/>
  <p:notesSz cx="6858000" cy="9144000"/>
  <p:custDataLst>
    <p:tags r:id="rId30"/>
  </p:custDataLst>
  <p:defaultTextStyle>
    <a:defPPr>
      <a:defRPr lang="zh-CN"/>
    </a:defPPr>
    <a:lvl1pPr marL="0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1147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02295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03442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04589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05736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06884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08031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09178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8">
          <p15:clr>
            <a:srgbClr val="A4A3A4"/>
          </p15:clr>
        </p15:guide>
        <p15:guide id="2" pos="28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17375E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7" autoAdjust="0"/>
    <p:restoredTop sz="94660"/>
  </p:normalViewPr>
  <p:slideViewPr>
    <p:cSldViewPr>
      <p:cViewPr varScale="1">
        <p:scale>
          <a:sx n="82" d="100"/>
          <a:sy n="82" d="100"/>
        </p:scale>
        <p:origin x="432" y="44"/>
      </p:cViewPr>
      <p:guideLst>
        <p:guide orient="horz" pos="1588"/>
        <p:guide pos="2835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2720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F13C3-CA5A-41D7-90AD-CF4B86A3DBFF}" type="datetimeFigureOut">
              <a:rPr lang="zh-TW" altLang="en-US" smtClean="0"/>
              <a:t>2020/6/16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A66421-F672-4742-97ED-AD4D7403D6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26992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p4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A5EAB1-25CC-4F72-A2FC-3BABBE5A9D3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74688" y="1143000"/>
            <a:ext cx="5508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B8BA23-BD00-4857-B603-DD487FFC39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91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1114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429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54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84385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6233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8709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865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5248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首先，因為大家都沒有學過需要使用的套件，所以我們就想辦法利用網路上的資源，並請教有經驗的同學，各自分工學習</a:t>
            </a:r>
            <a:endParaRPr lang="en-US" altLang="zh-TW" dirty="0"/>
          </a:p>
          <a:p>
            <a:r>
              <a:rPr lang="zh-TW" altLang="en-US" dirty="0"/>
              <a:t>再者，</a:t>
            </a:r>
            <a:r>
              <a:rPr lang="en-US" altLang="zh-TW" dirty="0"/>
              <a:t>Microsoft azure</a:t>
            </a:r>
            <a:r>
              <a:rPr lang="zh-TW" altLang="en-US" dirty="0"/>
              <a:t>的人臉辨識</a:t>
            </a:r>
            <a:r>
              <a:rPr lang="en-US" altLang="zh-TW" dirty="0"/>
              <a:t>API</a:t>
            </a:r>
            <a:r>
              <a:rPr lang="zh-TW" altLang="en-US" dirty="0"/>
              <a:t>一直在更新，導致課本上的內容是不堪使用的。我們的解決方式是利用微軟官方提供的程式碼來進行修改。</a:t>
            </a:r>
            <a:endParaRPr lang="en-US" altLang="zh-TW" dirty="0"/>
          </a:p>
          <a:p>
            <a:r>
              <a:rPr lang="zh-TW" altLang="en-US" dirty="0"/>
              <a:t>第三，雖然我們對於整個專案的架構呈現是有方向的，但真正要能實作出想像中的樣子，還是有一定的難度。所以我們就努力的熟讀課本，適當的詢問老師及同學們的想法，努力地完成專案。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018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那我們對於自己在製作專案的檢討和其對應的改善方式如下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2599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第一，相信大家對於製作專題可能會有彈性疲乏的時候，那我們也是一樣，一直遇到</a:t>
            </a:r>
            <a:r>
              <a:rPr lang="en-US" altLang="zh-TW" dirty="0"/>
              <a:t>bug</a:t>
            </a:r>
            <a:r>
              <a:rPr lang="zh-TW" altLang="en-US" dirty="0"/>
              <a:t>的時候，也會喪失熱情。我們想到的改善方式是保持耐心，靜下心來思考要怎麼解決</a:t>
            </a:r>
            <a:endParaRPr lang="en-US" altLang="zh-TW" dirty="0"/>
          </a:p>
          <a:p>
            <a:r>
              <a:rPr lang="zh-TW" altLang="en-US" dirty="0"/>
              <a:t>第二，因為我們每週四中午都會例行性的開一次</a:t>
            </a:r>
            <a:r>
              <a:rPr lang="en-US" altLang="zh-TW" dirty="0"/>
              <a:t>stand up meeting</a:t>
            </a:r>
            <a:r>
              <a:rPr lang="zh-TW" altLang="en-US" dirty="0"/>
              <a:t>，那有些同學可能課業忙的比較晚，會不小心睡過頭，那針對這樣的問題，我們就可以請同學前一天早點睡</a:t>
            </a:r>
            <a:endParaRPr lang="en-US" altLang="zh-TW" dirty="0"/>
          </a:p>
          <a:p>
            <a:r>
              <a:rPr lang="zh-TW" altLang="en-US" dirty="0"/>
              <a:t>第三，每個組員的能力不一，有些同學可能沒辦法負荷大量的程式撰寫工作。所以我們可以嘗試額外多花時間自學，也可以自願幫忙其他部份。</a:t>
            </a:r>
            <a:endParaRPr lang="en-US" altLang="zh-TW" dirty="0"/>
          </a:p>
          <a:p>
            <a:r>
              <a:rPr lang="zh-TW" altLang="en-US" dirty="0"/>
              <a:t>第四，有的組員選了滿多課程的，很奮發努力修學分，導致分給專題製作的時間就相對較少，那我們的改善方式是大家就互相幫忙，那同學自己覺得要做適當的時間管理</a:t>
            </a:r>
            <a:endParaRPr lang="en-US" altLang="zh-TW" dirty="0"/>
          </a:p>
          <a:p>
            <a:r>
              <a:rPr lang="zh-TW" altLang="en-US" dirty="0"/>
              <a:t>最後，因為我們是採敏捷式開發，那我們在程式設計上就會需要在某些程式流程上變動一些功能，所以不熟悉的話就容易讓程式碼相對比較雜亂一些。那我們的改善方式是撰寫程式碼的時候，可以先預想好整套流程，這樣之後在增加功能時，程式碼比較有架構。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0798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7889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接下來，我們有一些給學弟妹及老師的建議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74601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學弟妹們！善用網路資源自學，就可以完成不會寫的功能，也可以考慮使用敏捷式開發的概念，一步步的優化系統，就可以掌控時間，在時限完成專案。也可以去圖書館借書或乾脆買一本書整組一起看，會讓你在製作專題的時候更有架構的劃分功能，也能更有效率的分工完成任務唷！</a:t>
            </a:r>
            <a:endParaRPr lang="en-US" altLang="zh-TW" dirty="0"/>
          </a:p>
          <a:p>
            <a:r>
              <a:rPr lang="zh-TW" altLang="en-US" dirty="0"/>
              <a:t>那對於老師的建議，我們希望能夠拉長專題製作的時間，也希望可以提早說明專題的細節和簡報需要的內容，有比較有效率且有更多時間完成專題。另外，我們覺得也不需要拘泥於課本的主題，讓同學自己思考想做什麼，會更有動力完成。</a:t>
            </a:r>
            <a:endParaRPr lang="en-US" altLang="zh-TW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0629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最後呢，就是我們的分工表和時程表！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1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9761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2914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894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4519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585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339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7960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4143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3480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B8BA23-BD00-4857-B603-DD487FFC396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35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5085" y="1565764"/>
            <a:ext cx="7650956" cy="1080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50169" y="2856177"/>
            <a:ext cx="6300788" cy="1288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011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02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03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045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05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06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08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0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25816" y="201847"/>
            <a:ext cx="2025253" cy="4300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201847"/>
            <a:ext cx="5925741" cy="4300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1027" y="3238868"/>
            <a:ext cx="7650956" cy="1001062"/>
          </a:xfrm>
        </p:spPr>
        <p:txBody>
          <a:bodyPr anchor="t"/>
          <a:lstStyle>
            <a:lvl1pPr algn="l">
              <a:defRPr sz="35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11027" y="2136300"/>
            <a:ext cx="7650956" cy="1102568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114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022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0344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60458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200573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40688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8080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2091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0056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5572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28237"/>
            <a:ext cx="3977060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056" y="1598433"/>
            <a:ext cx="3977060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72447" y="1128237"/>
            <a:ext cx="3978622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572447" y="1598433"/>
            <a:ext cx="3978622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057" y="200679"/>
            <a:ext cx="2961308" cy="85405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19190" y="200679"/>
            <a:ext cx="5031879" cy="4301768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0057" y="1054733"/>
            <a:ext cx="2961308" cy="3447714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4284" y="3528219"/>
            <a:ext cx="5400675" cy="416526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64284" y="450361"/>
            <a:ext cx="5400675" cy="3024188"/>
          </a:xfrm>
        </p:spPr>
        <p:txBody>
          <a:bodyPr/>
          <a:lstStyle>
            <a:lvl1pPr marL="0" indent="0">
              <a:buNone/>
              <a:defRPr sz="2800"/>
            </a:lvl1pPr>
            <a:lvl2pPr marL="401147" indent="0">
              <a:buNone/>
              <a:defRPr sz="2500"/>
            </a:lvl2pPr>
            <a:lvl3pPr marL="802295" indent="0">
              <a:buNone/>
              <a:defRPr sz="2100"/>
            </a:lvl3pPr>
            <a:lvl4pPr marL="1203442" indent="0">
              <a:buNone/>
              <a:defRPr sz="1800"/>
            </a:lvl4pPr>
            <a:lvl5pPr marL="1604589" indent="0">
              <a:buNone/>
              <a:defRPr sz="1800"/>
            </a:lvl5pPr>
            <a:lvl6pPr marL="2005736" indent="0">
              <a:buNone/>
              <a:defRPr sz="1800"/>
            </a:lvl6pPr>
            <a:lvl7pPr marL="2406884" indent="0">
              <a:buNone/>
              <a:defRPr sz="1800"/>
            </a:lvl7pPr>
            <a:lvl8pPr marL="2808031" indent="0">
              <a:buNone/>
              <a:defRPr sz="1800"/>
            </a:lvl8pPr>
            <a:lvl9pPr marL="3209178" indent="0">
              <a:buNone/>
              <a:defRPr sz="18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64284" y="3944746"/>
            <a:ext cx="5400675" cy="591536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0056" y="201846"/>
            <a:ext cx="8101013" cy="840052"/>
          </a:xfrm>
          <a:prstGeom prst="rect">
            <a:avLst/>
          </a:prstGeom>
        </p:spPr>
        <p:txBody>
          <a:bodyPr vert="horz" lIns="80229" tIns="40115" rIns="80229" bIns="40115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76073"/>
            <a:ext cx="8101013" cy="3326374"/>
          </a:xfrm>
          <a:prstGeom prst="rect">
            <a:avLst/>
          </a:prstGeom>
        </p:spPr>
        <p:txBody>
          <a:bodyPr vert="horz" lIns="80229" tIns="40115" rIns="80229" bIns="40115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005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2020/6/16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75385" y="4671624"/>
            <a:ext cx="2850356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080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802295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300860" indent="-300860" algn="l" defTabSz="802295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651864" indent="-250717" algn="l" defTabSz="802295" rtl="0" eaLnBrk="1" latinLnBrk="0" hangingPunct="1">
        <a:spcBef>
          <a:spcPct val="20000"/>
        </a:spcBef>
        <a:buFont typeface="Arial" pitchFamily="34" charset="0"/>
        <a:buChar char="–"/>
        <a:defRPr sz="25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002868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404015" indent="-200574" algn="l" defTabSz="802295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1805163" indent="-200574" algn="l" defTabSz="802295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206310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07457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08605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09752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1147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2295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3442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4589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05736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06884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8031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09178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4.jpe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1.m4a"/><Relationship Id="rId7" Type="http://schemas.openxmlformats.org/officeDocument/2006/relationships/image" Target="../media/image1.png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3.m4a"/><Relationship Id="rId7" Type="http://schemas.openxmlformats.org/officeDocument/2006/relationships/image" Target="../media/image1.png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15.m4a"/><Relationship Id="rId7" Type="http://schemas.openxmlformats.org/officeDocument/2006/relationships/image" Target="../media/image1.pn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17.m4a"/><Relationship Id="rId7" Type="http://schemas.openxmlformats.org/officeDocument/2006/relationships/image" Target="../media/image1.png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media" Target="../media/media19.m4a"/><Relationship Id="rId7" Type="http://schemas.openxmlformats.org/officeDocument/2006/relationships/image" Target="../media/image1.png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12.xml"/><Relationship Id="rId18" Type="http://schemas.openxmlformats.org/officeDocument/2006/relationships/tags" Target="../tags/tag17.xml"/><Relationship Id="rId26" Type="http://schemas.openxmlformats.org/officeDocument/2006/relationships/tags" Target="../tags/tag25.xml"/><Relationship Id="rId3" Type="http://schemas.openxmlformats.org/officeDocument/2006/relationships/tags" Target="../tags/tag4.xml"/><Relationship Id="rId21" Type="http://schemas.openxmlformats.org/officeDocument/2006/relationships/tags" Target="../tags/tag20.xml"/><Relationship Id="rId7" Type="http://schemas.openxmlformats.org/officeDocument/2006/relationships/tags" Target="../tags/tag6.xml"/><Relationship Id="rId12" Type="http://schemas.openxmlformats.org/officeDocument/2006/relationships/tags" Target="../tags/tag11.xml"/><Relationship Id="rId17" Type="http://schemas.openxmlformats.org/officeDocument/2006/relationships/tags" Target="../tags/tag16.xml"/><Relationship Id="rId25" Type="http://schemas.openxmlformats.org/officeDocument/2006/relationships/tags" Target="../tags/tag24.xml"/><Relationship Id="rId33" Type="http://schemas.openxmlformats.org/officeDocument/2006/relationships/image" Target="../media/image1.png"/><Relationship Id="rId2" Type="http://schemas.openxmlformats.org/officeDocument/2006/relationships/tags" Target="../tags/tag3.xml"/><Relationship Id="rId16" Type="http://schemas.openxmlformats.org/officeDocument/2006/relationships/tags" Target="../tags/tag15.xml"/><Relationship Id="rId20" Type="http://schemas.openxmlformats.org/officeDocument/2006/relationships/tags" Target="../tags/tag19.xml"/><Relationship Id="rId29" Type="http://schemas.openxmlformats.org/officeDocument/2006/relationships/tags" Target="../tags/tag28.xml"/><Relationship Id="rId1" Type="http://schemas.openxmlformats.org/officeDocument/2006/relationships/tags" Target="../tags/tag2.xml"/><Relationship Id="rId6" Type="http://schemas.openxmlformats.org/officeDocument/2006/relationships/tags" Target="../tags/tag5.xml"/><Relationship Id="rId11" Type="http://schemas.openxmlformats.org/officeDocument/2006/relationships/tags" Target="../tags/tag10.xml"/><Relationship Id="rId24" Type="http://schemas.openxmlformats.org/officeDocument/2006/relationships/tags" Target="../tags/tag23.xml"/><Relationship Id="rId32" Type="http://schemas.openxmlformats.org/officeDocument/2006/relationships/notesSlide" Target="../notesSlides/notesSlide2.xml"/><Relationship Id="rId5" Type="http://schemas.openxmlformats.org/officeDocument/2006/relationships/audio" Target="../media/media2.m4a"/><Relationship Id="rId15" Type="http://schemas.openxmlformats.org/officeDocument/2006/relationships/tags" Target="../tags/tag14.xml"/><Relationship Id="rId23" Type="http://schemas.openxmlformats.org/officeDocument/2006/relationships/tags" Target="../tags/tag22.xml"/><Relationship Id="rId28" Type="http://schemas.openxmlformats.org/officeDocument/2006/relationships/tags" Target="../tags/tag27.xml"/><Relationship Id="rId10" Type="http://schemas.openxmlformats.org/officeDocument/2006/relationships/tags" Target="../tags/tag9.xml"/><Relationship Id="rId19" Type="http://schemas.openxmlformats.org/officeDocument/2006/relationships/tags" Target="../tags/tag18.xml"/><Relationship Id="rId31" Type="http://schemas.openxmlformats.org/officeDocument/2006/relationships/slideLayout" Target="../slideLayouts/slideLayout1.xml"/><Relationship Id="rId4" Type="http://schemas.microsoft.com/office/2007/relationships/media" Target="../media/media2.m4a"/><Relationship Id="rId9" Type="http://schemas.openxmlformats.org/officeDocument/2006/relationships/tags" Target="../tags/tag8.xml"/><Relationship Id="rId14" Type="http://schemas.openxmlformats.org/officeDocument/2006/relationships/tags" Target="../tags/tag13.xml"/><Relationship Id="rId22" Type="http://schemas.openxmlformats.org/officeDocument/2006/relationships/tags" Target="../tags/tag21.xml"/><Relationship Id="rId27" Type="http://schemas.openxmlformats.org/officeDocument/2006/relationships/tags" Target="../tags/tag26.xml"/><Relationship Id="rId30" Type="http://schemas.openxmlformats.org/officeDocument/2006/relationships/tags" Target="../tags/tag29.xml"/><Relationship Id="rId8" Type="http://schemas.openxmlformats.org/officeDocument/2006/relationships/tags" Target="../tags/tag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media" Target="../media/media21.m4a"/><Relationship Id="rId7" Type="http://schemas.openxmlformats.org/officeDocument/2006/relationships/image" Target="../media/image1.png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media" Target="../media/media23.m4a"/><Relationship Id="rId7" Type="http://schemas.openxmlformats.org/officeDocument/2006/relationships/image" Target="../media/image1.pn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3.m4a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tags" Target="../tags/tag40.xml"/><Relationship Id="rId18" Type="http://schemas.openxmlformats.org/officeDocument/2006/relationships/tags" Target="../tags/tag45.xml"/><Relationship Id="rId26" Type="http://schemas.openxmlformats.org/officeDocument/2006/relationships/tags" Target="../tags/tag53.xml"/><Relationship Id="rId3" Type="http://schemas.openxmlformats.org/officeDocument/2006/relationships/tags" Target="../tags/tag32.xml"/><Relationship Id="rId21" Type="http://schemas.openxmlformats.org/officeDocument/2006/relationships/tags" Target="../tags/tag48.xml"/><Relationship Id="rId7" Type="http://schemas.openxmlformats.org/officeDocument/2006/relationships/tags" Target="../tags/tag34.xml"/><Relationship Id="rId12" Type="http://schemas.openxmlformats.org/officeDocument/2006/relationships/tags" Target="../tags/tag39.xml"/><Relationship Id="rId17" Type="http://schemas.openxmlformats.org/officeDocument/2006/relationships/tags" Target="../tags/tag44.xml"/><Relationship Id="rId25" Type="http://schemas.openxmlformats.org/officeDocument/2006/relationships/tags" Target="../tags/tag52.xml"/><Relationship Id="rId33" Type="http://schemas.openxmlformats.org/officeDocument/2006/relationships/image" Target="../media/image1.png"/><Relationship Id="rId2" Type="http://schemas.openxmlformats.org/officeDocument/2006/relationships/tags" Target="../tags/tag31.xml"/><Relationship Id="rId16" Type="http://schemas.openxmlformats.org/officeDocument/2006/relationships/tags" Target="../tags/tag43.xml"/><Relationship Id="rId20" Type="http://schemas.openxmlformats.org/officeDocument/2006/relationships/tags" Target="../tags/tag47.xml"/><Relationship Id="rId29" Type="http://schemas.openxmlformats.org/officeDocument/2006/relationships/tags" Target="../tags/tag56.xml"/><Relationship Id="rId1" Type="http://schemas.openxmlformats.org/officeDocument/2006/relationships/tags" Target="../tags/tag30.xml"/><Relationship Id="rId6" Type="http://schemas.openxmlformats.org/officeDocument/2006/relationships/tags" Target="../tags/tag33.xml"/><Relationship Id="rId11" Type="http://schemas.openxmlformats.org/officeDocument/2006/relationships/tags" Target="../tags/tag38.xml"/><Relationship Id="rId24" Type="http://schemas.openxmlformats.org/officeDocument/2006/relationships/tags" Target="../tags/tag51.xml"/><Relationship Id="rId32" Type="http://schemas.openxmlformats.org/officeDocument/2006/relationships/notesSlide" Target="../notesSlides/notesSlide3.xml"/><Relationship Id="rId5" Type="http://schemas.openxmlformats.org/officeDocument/2006/relationships/audio" Target="../media/media3.m4a"/><Relationship Id="rId15" Type="http://schemas.openxmlformats.org/officeDocument/2006/relationships/tags" Target="../tags/tag42.xml"/><Relationship Id="rId23" Type="http://schemas.openxmlformats.org/officeDocument/2006/relationships/tags" Target="../tags/tag50.xml"/><Relationship Id="rId28" Type="http://schemas.openxmlformats.org/officeDocument/2006/relationships/tags" Target="../tags/tag55.xml"/><Relationship Id="rId10" Type="http://schemas.openxmlformats.org/officeDocument/2006/relationships/tags" Target="../tags/tag37.xml"/><Relationship Id="rId19" Type="http://schemas.openxmlformats.org/officeDocument/2006/relationships/tags" Target="../tags/tag46.xml"/><Relationship Id="rId31" Type="http://schemas.openxmlformats.org/officeDocument/2006/relationships/slideLayout" Target="../slideLayouts/slideLayout1.xml"/><Relationship Id="rId4" Type="http://schemas.microsoft.com/office/2007/relationships/media" Target="../media/media3.m4a"/><Relationship Id="rId9" Type="http://schemas.openxmlformats.org/officeDocument/2006/relationships/tags" Target="../tags/tag36.xml"/><Relationship Id="rId14" Type="http://schemas.openxmlformats.org/officeDocument/2006/relationships/tags" Target="../tags/tag41.xml"/><Relationship Id="rId22" Type="http://schemas.openxmlformats.org/officeDocument/2006/relationships/tags" Target="../tags/tag49.xml"/><Relationship Id="rId27" Type="http://schemas.openxmlformats.org/officeDocument/2006/relationships/tags" Target="../tags/tag54.xml"/><Relationship Id="rId30" Type="http://schemas.openxmlformats.org/officeDocument/2006/relationships/tags" Target="../tags/tag57.xml"/><Relationship Id="rId8" Type="http://schemas.openxmlformats.org/officeDocument/2006/relationships/tags" Target="../tags/tag35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7" Type="http://schemas.openxmlformats.org/officeDocument/2006/relationships/image" Target="../media/image1.png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6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12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7.m4a"/><Relationship Id="rId7" Type="http://schemas.openxmlformats.org/officeDocument/2006/relationships/image" Target="../media/image1.png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9.m4a"/><Relationship Id="rId7" Type="http://schemas.openxmlformats.org/officeDocument/2006/relationships/image" Target="../media/image1.pn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2160116"/>
            <a:ext cx="9001125" cy="194421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Freeform 7"/>
          <p:cNvSpPr>
            <a:spLocks noEditPoints="1"/>
          </p:cNvSpPr>
          <p:nvPr/>
        </p:nvSpPr>
        <p:spPr bwMode="auto">
          <a:xfrm>
            <a:off x="1881413" y="3682291"/>
            <a:ext cx="217142" cy="21616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76" tIns="33688" rIns="67376" bIns="33688" numCol="1" anchor="t" anchorCtr="0" compatLnSpc="1"/>
          <a:lstStyle/>
          <a:p>
            <a:endParaRPr lang="zh-CN" altLang="en-US" dirty="0">
              <a:solidFill>
                <a:schemeClr val="bg1">
                  <a:lumMod val="9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098556" y="3648634"/>
            <a:ext cx="4804012" cy="283478"/>
          </a:xfrm>
          <a:prstGeom prst="rect">
            <a:avLst/>
          </a:prstGeom>
          <a:noFill/>
        </p:spPr>
        <p:txBody>
          <a:bodyPr wrap="none" lIns="67376" tIns="33688" rIns="67376" bIns="3368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r>
              <a:rPr lang="zh-TW" altLang="en-US" sz="14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組員：</a:t>
            </a:r>
            <a:r>
              <a:rPr lang="zh-TW" altLang="en-US" sz="14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朱柔安、李悅閱、吳志遠、徐悅珊、宋昀庭、李是頡</a:t>
            </a:r>
            <a:endParaRPr lang="zh-CN" altLang="en-US" sz="14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752349" y="3345496"/>
            <a:ext cx="54677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3235870" y="3192733"/>
            <a:ext cx="2488828" cy="282254"/>
          </a:xfrm>
          <a:prstGeom prst="roundRect">
            <a:avLst/>
          </a:prstGeom>
          <a:solidFill>
            <a:srgbClr val="173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9" tIns="44914" rIns="89829" bIns="44914" rtlCol="0" anchor="ctr"/>
          <a:lstStyle/>
          <a:p>
            <a:pPr algn="ctr" defTabSz="897957"/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組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-20279" y="1094605"/>
            <a:ext cx="9001125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5000"/>
              </a:lnSpc>
              <a:spcBef>
                <a:spcPts val="1200"/>
              </a:spcBef>
              <a:buSzPts val="3800"/>
            </a:pPr>
            <a:r>
              <a:rPr lang="en-US" altLang="zh-TW" sz="5400" b="1" dirty="0">
                <a:solidFill>
                  <a:srgbClr val="00206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</a:t>
            </a:r>
            <a:r>
              <a:rPr lang="zh-TW" altLang="en-US" sz="5400" b="1" dirty="0">
                <a:solidFill>
                  <a:srgbClr val="00206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人臉身份識別打卡系統</a:t>
            </a:r>
            <a:endParaRPr lang="en-US" altLang="zh-TW" sz="5400" b="1" dirty="0">
              <a:solidFill>
                <a:srgbClr val="00206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" y="2324224"/>
            <a:ext cx="90011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學生點名系統</a:t>
            </a:r>
            <a:endParaRPr lang="zh-TW" altLang="en-US" sz="4000" dirty="0">
              <a:solidFill>
                <a:schemeClr val="bg1"/>
              </a:solidFill>
            </a:endParaRPr>
          </a:p>
        </p:txBody>
      </p:sp>
      <p:pic>
        <p:nvPicPr>
          <p:cNvPr id="9" name="音訊 8">
            <a:hlinkClick r:id="" action="ppaction://media"/>
            <a:extLst>
              <a:ext uri="{FF2B5EF4-FFF2-40B4-BE49-F238E27FC236}">
                <a16:creationId xmlns:a16="http://schemas.microsoft.com/office/drawing/2014/main" id="{CBFA8BEB-2009-466C-8647-604F52350D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35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59"/>
    </mc:Choice>
    <mc:Fallback xmlns="">
      <p:transition spd="slow" advTm="23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01"/>
                            </p:stCondLst>
                            <p:childTnLst>
                              <p:par>
                                <p:cTn id="1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1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01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animBg="1"/>
      <p:bldP spid="6" grpId="0" animBg="1"/>
      <p:bldP spid="7" grpId="0"/>
      <p:bldP spid="12" grpId="0" animBg="1"/>
    </p:bldLst>
  </p:timing>
  <p:extLst mod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29" name="矩形 28"/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587648" y="307751"/>
              <a:ext cx="1392634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系統功能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8100962" y="4578031"/>
            <a:ext cx="900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0B74B41C-54ED-4F77-8CDF-C23E814D1DD1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10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8" name="任意多边形 8">
            <a:extLst>
              <a:ext uri="{FF2B5EF4-FFF2-40B4-BE49-F238E27FC236}">
                <a16:creationId xmlns:a16="http://schemas.microsoft.com/office/drawing/2014/main" id="{A62288CA-6534-43B0-BAD2-D32F347E13B8}"/>
              </a:ext>
            </a:extLst>
          </p:cNvPr>
          <p:cNvSpPr/>
          <p:nvPr/>
        </p:nvSpPr>
        <p:spPr>
          <a:xfrm>
            <a:off x="0" y="2497884"/>
            <a:ext cx="8988557" cy="322020"/>
          </a:xfrm>
          <a:custGeom>
            <a:avLst/>
            <a:gdLst>
              <a:gd name="connsiteX0" fmla="*/ 0 w 12230100"/>
              <a:gd name="connsiteY0" fmla="*/ 0 h 419100"/>
              <a:gd name="connsiteX1" fmla="*/ 4248150 w 12230100"/>
              <a:gd name="connsiteY1" fmla="*/ 0 h 419100"/>
              <a:gd name="connsiteX2" fmla="*/ 4248150 w 12230100"/>
              <a:gd name="connsiteY2" fmla="*/ 419100 h 419100"/>
              <a:gd name="connsiteX3" fmla="*/ 7981950 w 12230100"/>
              <a:gd name="connsiteY3" fmla="*/ 419100 h 419100"/>
              <a:gd name="connsiteX4" fmla="*/ 7981950 w 12230100"/>
              <a:gd name="connsiteY4" fmla="*/ 95250 h 419100"/>
              <a:gd name="connsiteX5" fmla="*/ 12230100 w 12230100"/>
              <a:gd name="connsiteY5" fmla="*/ 95250 h 419100"/>
              <a:gd name="connsiteX6" fmla="*/ 12230100 w 12230100"/>
              <a:gd name="connsiteY6" fmla="*/ 133350 h 419100"/>
              <a:gd name="connsiteX0" fmla="*/ 0 w 12230100"/>
              <a:gd name="connsiteY0" fmla="*/ 0 h 419100"/>
              <a:gd name="connsiteX1" fmla="*/ 4248150 w 12230100"/>
              <a:gd name="connsiteY1" fmla="*/ 0 h 419100"/>
              <a:gd name="connsiteX2" fmla="*/ 4248150 w 12230100"/>
              <a:gd name="connsiteY2" fmla="*/ 419100 h 419100"/>
              <a:gd name="connsiteX3" fmla="*/ 7886700 w 12230100"/>
              <a:gd name="connsiteY3" fmla="*/ 419100 h 419100"/>
              <a:gd name="connsiteX4" fmla="*/ 7981950 w 12230100"/>
              <a:gd name="connsiteY4" fmla="*/ 95250 h 419100"/>
              <a:gd name="connsiteX5" fmla="*/ 12230100 w 12230100"/>
              <a:gd name="connsiteY5" fmla="*/ 95250 h 419100"/>
              <a:gd name="connsiteX6" fmla="*/ 12230100 w 12230100"/>
              <a:gd name="connsiteY6" fmla="*/ 133350 h 419100"/>
              <a:gd name="connsiteX0" fmla="*/ 0 w 12230100"/>
              <a:gd name="connsiteY0" fmla="*/ 0 h 419100"/>
              <a:gd name="connsiteX1" fmla="*/ 4248150 w 12230100"/>
              <a:gd name="connsiteY1" fmla="*/ 0 h 419100"/>
              <a:gd name="connsiteX2" fmla="*/ 4362450 w 12230100"/>
              <a:gd name="connsiteY2" fmla="*/ 400050 h 419100"/>
              <a:gd name="connsiteX3" fmla="*/ 7886700 w 12230100"/>
              <a:gd name="connsiteY3" fmla="*/ 419100 h 419100"/>
              <a:gd name="connsiteX4" fmla="*/ 7981950 w 12230100"/>
              <a:gd name="connsiteY4" fmla="*/ 95250 h 419100"/>
              <a:gd name="connsiteX5" fmla="*/ 12230100 w 12230100"/>
              <a:gd name="connsiteY5" fmla="*/ 95250 h 419100"/>
              <a:gd name="connsiteX6" fmla="*/ 12230100 w 12230100"/>
              <a:gd name="connsiteY6" fmla="*/ 133350 h 419100"/>
              <a:gd name="connsiteX0" fmla="*/ 0 w 12230100"/>
              <a:gd name="connsiteY0" fmla="*/ 0 h 438150"/>
              <a:gd name="connsiteX1" fmla="*/ 4248150 w 12230100"/>
              <a:gd name="connsiteY1" fmla="*/ 0 h 438150"/>
              <a:gd name="connsiteX2" fmla="*/ 4362450 w 12230100"/>
              <a:gd name="connsiteY2" fmla="*/ 438150 h 438150"/>
              <a:gd name="connsiteX3" fmla="*/ 7886700 w 12230100"/>
              <a:gd name="connsiteY3" fmla="*/ 419100 h 438150"/>
              <a:gd name="connsiteX4" fmla="*/ 7981950 w 12230100"/>
              <a:gd name="connsiteY4" fmla="*/ 95250 h 438150"/>
              <a:gd name="connsiteX5" fmla="*/ 12230100 w 12230100"/>
              <a:gd name="connsiteY5" fmla="*/ 95250 h 438150"/>
              <a:gd name="connsiteX6" fmla="*/ 12230100 w 12230100"/>
              <a:gd name="connsiteY6" fmla="*/ 133350 h 438150"/>
              <a:gd name="connsiteX0" fmla="*/ 0 w 12230100"/>
              <a:gd name="connsiteY0" fmla="*/ 0 h 438150"/>
              <a:gd name="connsiteX1" fmla="*/ 4248150 w 12230100"/>
              <a:gd name="connsiteY1" fmla="*/ 0 h 438150"/>
              <a:gd name="connsiteX2" fmla="*/ 4362450 w 12230100"/>
              <a:gd name="connsiteY2" fmla="*/ 438150 h 438150"/>
              <a:gd name="connsiteX3" fmla="*/ 7886700 w 12230100"/>
              <a:gd name="connsiteY3" fmla="*/ 419100 h 438150"/>
              <a:gd name="connsiteX4" fmla="*/ 7981950 w 12230100"/>
              <a:gd name="connsiteY4" fmla="*/ 95250 h 438150"/>
              <a:gd name="connsiteX5" fmla="*/ 12230100 w 12230100"/>
              <a:gd name="connsiteY5" fmla="*/ 95250 h 438150"/>
              <a:gd name="connsiteX6" fmla="*/ 12230100 w 12230100"/>
              <a:gd name="connsiteY6" fmla="*/ 133350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30100" h="438150">
                <a:moveTo>
                  <a:pt x="0" y="0"/>
                </a:moveTo>
                <a:lnTo>
                  <a:pt x="4248150" y="0"/>
                </a:lnTo>
                <a:lnTo>
                  <a:pt x="4362450" y="438150"/>
                </a:lnTo>
                <a:lnTo>
                  <a:pt x="7886700" y="419100"/>
                </a:lnTo>
                <a:lnTo>
                  <a:pt x="7981950" y="95250"/>
                </a:lnTo>
                <a:lnTo>
                  <a:pt x="12230100" y="95250"/>
                </a:lnTo>
                <a:lnTo>
                  <a:pt x="12230100" y="133350"/>
                </a:lnTo>
              </a:path>
            </a:pathLst>
          </a:custGeom>
          <a:noFill/>
          <a:ln w="12700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1026" name="Picture 2" descr="肺炎疫情升溫中國啟用AI與臉部辨識科技追蹤疑似病患– 網路資訊雜誌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360" y="1025896"/>
            <a:ext cx="2207836" cy="1620000"/>
          </a:xfrm>
          <a:prstGeom prst="rect">
            <a:avLst/>
          </a:prstGeom>
          <a:noFill/>
          <a:ln w="28575">
            <a:solidFill>
              <a:srgbClr val="17375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對話式行銷系列｜2020年你一定要知道的Chatbot聊天機器人相關數據 ...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762" y="1025896"/>
            <a:ext cx="2160000" cy="1309500"/>
          </a:xfrm>
          <a:prstGeom prst="rect">
            <a:avLst/>
          </a:prstGeom>
          <a:noFill/>
          <a:ln w="28575">
            <a:solidFill>
              <a:srgbClr val="17375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越南大學點名新招「掃QR Code簽到」想翹課學生崩潰| 奇聞不要看| 全球 ...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46" y="1025896"/>
            <a:ext cx="1966367" cy="1310400"/>
          </a:xfrm>
          <a:prstGeom prst="rect">
            <a:avLst/>
          </a:prstGeom>
          <a:noFill/>
          <a:ln w="28575">
            <a:solidFill>
              <a:srgbClr val="17375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467234" y="2726762"/>
            <a:ext cx="216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17375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點名 </a:t>
            </a:r>
            <a:r>
              <a:rPr lang="en-US" altLang="zh-TW" sz="2000" b="1" dirty="0">
                <a:solidFill>
                  <a:srgbClr val="17375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 </a:t>
            </a:r>
            <a:r>
              <a:rPr lang="zh-TW" altLang="en-US" sz="2000" b="1" u="sng" dirty="0">
                <a:solidFill>
                  <a:srgbClr val="17375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學生管理</a:t>
            </a:r>
          </a:p>
        </p:txBody>
      </p:sp>
      <p:sp>
        <p:nvSpPr>
          <p:cNvPr id="23" name="文字方塊 22"/>
          <p:cNvSpPr txBox="1"/>
          <p:nvPr/>
        </p:nvSpPr>
        <p:spPr>
          <a:xfrm>
            <a:off x="3392013" y="2961797"/>
            <a:ext cx="2206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17375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人臉辨識</a:t>
            </a:r>
          </a:p>
        </p:txBody>
      </p:sp>
      <p:sp>
        <p:nvSpPr>
          <p:cNvPr id="24" name="文字方塊 23"/>
          <p:cNvSpPr txBox="1"/>
          <p:nvPr/>
        </p:nvSpPr>
        <p:spPr>
          <a:xfrm>
            <a:off x="6296344" y="2726762"/>
            <a:ext cx="216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u="sng" dirty="0">
                <a:solidFill>
                  <a:srgbClr val="17375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語音機器人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3158988" y="3503801"/>
            <a:ext cx="2670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攝像頭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偵測人臉位置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拍照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進行臉部相似度辨識</a:t>
            </a:r>
          </a:p>
        </p:txBody>
      </p:sp>
      <p:sp>
        <p:nvSpPr>
          <p:cNvPr id="26" name="文字方塊 25"/>
          <p:cNvSpPr txBox="1"/>
          <p:nvPr/>
        </p:nvSpPr>
        <p:spPr>
          <a:xfrm>
            <a:off x="6317919" y="3503801"/>
            <a:ext cx="2160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加入語音功能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確認學生身分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判斷準時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遲到</a:t>
            </a:r>
          </a:p>
        </p:txBody>
      </p:sp>
      <p:sp>
        <p:nvSpPr>
          <p:cNvPr id="27" name="文字方塊 26"/>
          <p:cNvSpPr txBox="1"/>
          <p:nvPr/>
        </p:nvSpPr>
        <p:spPr>
          <a:xfrm>
            <a:off x="339044" y="3306308"/>
            <a:ext cx="2670579" cy="1405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資料庫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學生資料表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進行身分比對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just">
              <a:lnSpc>
                <a:spcPts val="1600"/>
              </a:lnSpc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-------------------------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記錄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設定到課時間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管理學生資料</a:t>
            </a:r>
          </a:p>
        </p:txBody>
      </p:sp>
      <p:sp>
        <p:nvSpPr>
          <p:cNvPr id="4" name="星形: 五角 3">
            <a:extLst>
              <a:ext uri="{FF2B5EF4-FFF2-40B4-BE49-F238E27FC236}">
                <a16:creationId xmlns:a16="http://schemas.microsoft.com/office/drawing/2014/main" id="{AC79885E-1F8B-4ED7-8A8A-C6F6946BC447}"/>
              </a:ext>
            </a:extLst>
          </p:cNvPr>
          <p:cNvSpPr/>
          <p:nvPr/>
        </p:nvSpPr>
        <p:spPr>
          <a:xfrm rot="20473620">
            <a:off x="2484339" y="2638943"/>
            <a:ext cx="203456" cy="180961"/>
          </a:xfrm>
          <a:prstGeom prst="star5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星形: 五角 20">
            <a:extLst>
              <a:ext uri="{FF2B5EF4-FFF2-40B4-BE49-F238E27FC236}">
                <a16:creationId xmlns:a16="http://schemas.microsoft.com/office/drawing/2014/main" id="{677B21F0-62BE-4D3A-88AD-6276C4ACBEA8}"/>
              </a:ext>
            </a:extLst>
          </p:cNvPr>
          <p:cNvSpPr/>
          <p:nvPr/>
        </p:nvSpPr>
        <p:spPr>
          <a:xfrm rot="20473620">
            <a:off x="7999233" y="2681966"/>
            <a:ext cx="203456" cy="180961"/>
          </a:xfrm>
          <a:prstGeom prst="star5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音訊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1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665"/>
    </mc:Choice>
    <mc:Fallback xmlns="">
      <p:transition spd="slow" advTm="65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3" grpId="0"/>
      <p:bldP spid="5" grpId="0"/>
      <p:bldP spid="23" grpId="0"/>
      <p:bldP spid="24" grpId="0"/>
      <p:bldP spid="6" grpId="0"/>
      <p:bldP spid="26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476226" y="2177825"/>
            <a:ext cx="6048672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04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 系統技術</a:t>
            </a:r>
            <a:endParaRPr lang="en-US" altLang="zh-TW" sz="55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 panose="020B0604020202020204" pitchFamily="34" charset="0"/>
            </a:endParaRPr>
          </a:p>
        </p:txBody>
      </p:sp>
      <p:pic>
        <p:nvPicPr>
          <p:cNvPr id="5" name="音訊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4568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3"/>
    </mc:Choice>
    <mc:Fallback xmlns="">
      <p:transition spd="slow" advTm="4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29" name="矩形 28"/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587648" y="307751"/>
              <a:ext cx="2406319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系統技術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8103094" y="4578031"/>
            <a:ext cx="89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BF113AEE-38D8-493C-A8AF-DF90A2E4A76D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12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1511208" y="1007988"/>
            <a:ext cx="6259011" cy="1716036"/>
            <a:chOff x="1511208" y="1007988"/>
            <a:chExt cx="6259011" cy="1716036"/>
          </a:xfrm>
        </p:grpSpPr>
        <p:grpSp>
          <p:nvGrpSpPr>
            <p:cNvPr id="6" name="群組 5"/>
            <p:cNvGrpSpPr/>
            <p:nvPr/>
          </p:nvGrpSpPr>
          <p:grpSpPr>
            <a:xfrm>
              <a:off x="1511208" y="1007988"/>
              <a:ext cx="1864374" cy="1716036"/>
              <a:chOff x="166339" y="1730291"/>
              <a:chExt cx="1864374" cy="1716036"/>
            </a:xfrm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F8CB9FD9-5919-462B-9112-478A643A127C}"/>
                  </a:ext>
                </a:extLst>
              </p:cNvPr>
              <p:cNvSpPr/>
              <p:nvPr/>
            </p:nvSpPr>
            <p:spPr>
              <a:xfrm>
                <a:off x="166339" y="1989960"/>
                <a:ext cx="1864374" cy="1456367"/>
              </a:xfrm>
              <a:prstGeom prst="rect">
                <a:avLst/>
              </a:prstGeom>
              <a:solidFill>
                <a:srgbClr val="3A3A3A">
                  <a:alpha val="0"/>
                </a:srgbClr>
              </a:solidFill>
              <a:ln>
                <a:solidFill>
                  <a:srgbClr val="17375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975"/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342E42F3-C80E-4B51-80E6-F9439CE33F1E}"/>
                  </a:ext>
                </a:extLst>
              </p:cNvPr>
              <p:cNvSpPr/>
              <p:nvPr/>
            </p:nvSpPr>
            <p:spPr>
              <a:xfrm>
                <a:off x="599914" y="1730291"/>
                <a:ext cx="997223" cy="526340"/>
              </a:xfrm>
              <a:prstGeom prst="rect">
                <a:avLst/>
              </a:prstGeom>
              <a:solidFill>
                <a:srgbClr val="17375E"/>
              </a:solidFill>
              <a:ln>
                <a:solidFill>
                  <a:srgbClr val="17375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975"/>
              </a:p>
            </p:txBody>
          </p:sp>
          <p:sp>
            <p:nvSpPr>
              <p:cNvPr id="31" name="文本框 15">
                <a:extLst>
                  <a:ext uri="{FF2B5EF4-FFF2-40B4-BE49-F238E27FC236}">
                    <a16:creationId xmlns:a16="http://schemas.microsoft.com/office/drawing/2014/main" id="{0C7B2733-BCBA-4442-8001-2BE7E9CE492D}"/>
                  </a:ext>
                </a:extLst>
              </p:cNvPr>
              <p:cNvSpPr txBox="1"/>
              <p:nvPr/>
            </p:nvSpPr>
            <p:spPr>
              <a:xfrm>
                <a:off x="169292" y="2441297"/>
                <a:ext cx="186142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+mn-ea"/>
                  </a:rPr>
                  <a:t>操作攝影機</a:t>
                </a:r>
                <a:endParaRPr lang="en-US" altLang="zh-TW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+mn-ea"/>
                </a:endParaRP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偵測人臉位置</a:t>
                </a:r>
                <a:endParaRPr lang="en-US" altLang="zh-TW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拍照</a:t>
                </a:r>
                <a:endParaRPr lang="en-US" altLang="zh-CN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9" name="文本框 21">
                <a:extLst>
                  <a:ext uri="{FF2B5EF4-FFF2-40B4-BE49-F238E27FC236}">
                    <a16:creationId xmlns:a16="http://schemas.microsoft.com/office/drawing/2014/main" id="{B26A43BA-70D3-4246-997D-5BCBC3D79B28}"/>
                  </a:ext>
                </a:extLst>
              </p:cNvPr>
              <p:cNvSpPr txBox="1"/>
              <p:nvPr/>
            </p:nvSpPr>
            <p:spPr>
              <a:xfrm>
                <a:off x="549440" y="1805294"/>
                <a:ext cx="11320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8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OpenCV</a:t>
                </a:r>
                <a:endParaRPr lang="zh-CN" altLang="en-US" sz="18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7" name="群組 6"/>
            <p:cNvGrpSpPr/>
            <p:nvPr/>
          </p:nvGrpSpPr>
          <p:grpSpPr>
            <a:xfrm>
              <a:off x="3708474" y="1007988"/>
              <a:ext cx="1864481" cy="1716036"/>
              <a:chOff x="4955656" y="639553"/>
              <a:chExt cx="1864481" cy="1716036"/>
            </a:xfrm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73B41106-579D-45B1-B089-7B75B179A762}"/>
                  </a:ext>
                </a:extLst>
              </p:cNvPr>
              <p:cNvSpPr/>
              <p:nvPr/>
            </p:nvSpPr>
            <p:spPr>
              <a:xfrm>
                <a:off x="4955656" y="899222"/>
                <a:ext cx="1864374" cy="14563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17375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975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02BE1578-871F-4005-8A77-34CC6AC3E831}"/>
                  </a:ext>
                </a:extLst>
              </p:cNvPr>
              <p:cNvSpPr/>
              <p:nvPr/>
            </p:nvSpPr>
            <p:spPr>
              <a:xfrm>
                <a:off x="5389231" y="639553"/>
                <a:ext cx="997223" cy="526340"/>
              </a:xfrm>
              <a:prstGeom prst="rect">
                <a:avLst/>
              </a:prstGeom>
              <a:solidFill>
                <a:srgbClr val="17375E"/>
              </a:solidFill>
              <a:ln>
                <a:solidFill>
                  <a:srgbClr val="17375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975">
                  <a:sym typeface="+mn-ea"/>
                </a:endParaRPr>
              </a:p>
            </p:txBody>
          </p:sp>
          <p:sp>
            <p:nvSpPr>
              <p:cNvPr id="35" name="文本框 17">
                <a:extLst>
                  <a:ext uri="{FF2B5EF4-FFF2-40B4-BE49-F238E27FC236}">
                    <a16:creationId xmlns:a16="http://schemas.microsoft.com/office/drawing/2014/main" id="{A48D8AA4-C164-4D04-AF44-2A2339E5DBEB}"/>
                  </a:ext>
                </a:extLst>
              </p:cNvPr>
              <p:cNvSpPr txBox="1"/>
              <p:nvPr/>
            </p:nvSpPr>
            <p:spPr>
              <a:xfrm>
                <a:off x="4955656" y="1347130"/>
                <a:ext cx="186448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人臉身分辨別</a:t>
                </a:r>
                <a:endParaRPr lang="en-US" altLang="zh-TW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相似度辨識</a:t>
                </a:r>
                <a:endParaRPr lang="en-US" altLang="zh-CN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40" name="文本框 22">
                <a:extLst>
                  <a:ext uri="{FF2B5EF4-FFF2-40B4-BE49-F238E27FC236}">
                    <a16:creationId xmlns:a16="http://schemas.microsoft.com/office/drawing/2014/main" id="{AFBB7908-AE5F-4E53-BF3E-47399520BC5E}"/>
                  </a:ext>
                </a:extLst>
              </p:cNvPr>
              <p:cNvSpPr txBox="1"/>
              <p:nvPr/>
            </p:nvSpPr>
            <p:spPr>
              <a:xfrm>
                <a:off x="5458446" y="732665"/>
                <a:ext cx="8567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8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Azure</a:t>
                </a:r>
                <a:endParaRPr lang="zh-CN" altLang="en-US" sz="18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5" name="群組 4"/>
            <p:cNvGrpSpPr/>
            <p:nvPr/>
          </p:nvGrpSpPr>
          <p:grpSpPr>
            <a:xfrm>
              <a:off x="5905739" y="1007988"/>
              <a:ext cx="1864480" cy="1716036"/>
              <a:chOff x="2572525" y="2698581"/>
              <a:chExt cx="1864480" cy="1716036"/>
            </a:xfrm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E9BD9C92-6BF4-4226-96B1-A458AF417ABF}"/>
                  </a:ext>
                </a:extLst>
              </p:cNvPr>
              <p:cNvSpPr/>
              <p:nvPr/>
            </p:nvSpPr>
            <p:spPr>
              <a:xfrm>
                <a:off x="2572631" y="2958250"/>
                <a:ext cx="1864374" cy="14563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17375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975" dirty="0"/>
              </a:p>
            </p:txBody>
          </p:sp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9F8D379C-CCA9-4A14-9CDC-0C34D3260A21}"/>
                  </a:ext>
                </a:extLst>
              </p:cNvPr>
              <p:cNvSpPr/>
              <p:nvPr/>
            </p:nvSpPr>
            <p:spPr>
              <a:xfrm>
                <a:off x="3006205" y="2698581"/>
                <a:ext cx="997223" cy="526340"/>
              </a:xfrm>
              <a:prstGeom prst="rect">
                <a:avLst/>
              </a:prstGeom>
              <a:solidFill>
                <a:srgbClr val="17375E"/>
              </a:solidFill>
              <a:ln>
                <a:solidFill>
                  <a:srgbClr val="17375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975">
                  <a:sym typeface="+mn-ea"/>
                </a:endParaRPr>
              </a:p>
            </p:txBody>
          </p:sp>
          <p:sp>
            <p:nvSpPr>
              <p:cNvPr id="37" name="文本框 19">
                <a:extLst>
                  <a:ext uri="{FF2B5EF4-FFF2-40B4-BE49-F238E27FC236}">
                    <a16:creationId xmlns:a16="http://schemas.microsoft.com/office/drawing/2014/main" id="{29A4ADDD-A97E-4744-AB98-6C63A247F0CF}"/>
                  </a:ext>
                </a:extLst>
              </p:cNvPr>
              <p:cNvSpPr txBox="1"/>
              <p:nvPr/>
            </p:nvSpPr>
            <p:spPr>
              <a:xfrm>
                <a:off x="2572525" y="3400142"/>
                <a:ext cx="18644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+mn-ea"/>
                  </a:rPr>
                  <a:t>儲存名冊資料</a:t>
                </a:r>
                <a:endParaRPr lang="en-US" altLang="zh-TW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+mn-ea"/>
                </a:endParaRP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+mn-ea"/>
                  </a:rPr>
                  <a:t>寫入到課時間</a:t>
                </a:r>
                <a:endParaRPr lang="en-US" altLang="zh-CN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41" name="文本框 23">
                <a:extLst>
                  <a:ext uri="{FF2B5EF4-FFF2-40B4-BE49-F238E27FC236}">
                    <a16:creationId xmlns:a16="http://schemas.microsoft.com/office/drawing/2014/main" id="{5F7514B6-1A2C-4089-8966-382A4F3592DF}"/>
                  </a:ext>
                </a:extLst>
              </p:cNvPr>
              <p:cNvSpPr txBox="1"/>
              <p:nvPr/>
            </p:nvSpPr>
            <p:spPr>
              <a:xfrm>
                <a:off x="3023466" y="2773584"/>
                <a:ext cx="9626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18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sqlite3</a:t>
                </a:r>
                <a:endParaRPr lang="zh-CN" altLang="en-US" sz="18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15" name="群組 14"/>
          <p:cNvGrpSpPr/>
          <p:nvPr/>
        </p:nvGrpSpPr>
        <p:grpSpPr>
          <a:xfrm>
            <a:off x="3716202" y="2972370"/>
            <a:ext cx="4042576" cy="1719016"/>
            <a:chOff x="2682506" y="2972370"/>
            <a:chExt cx="4042576" cy="1719016"/>
          </a:xfrm>
        </p:grpSpPr>
        <p:grpSp>
          <p:nvGrpSpPr>
            <p:cNvPr id="11" name="群組 10"/>
            <p:cNvGrpSpPr/>
            <p:nvPr/>
          </p:nvGrpSpPr>
          <p:grpSpPr>
            <a:xfrm>
              <a:off x="4860602" y="2972370"/>
              <a:ext cx="1864480" cy="1716036"/>
              <a:chOff x="4955550" y="2695522"/>
              <a:chExt cx="1864480" cy="1716036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E9BD9C92-6BF4-4226-96B1-A458AF417ABF}"/>
                  </a:ext>
                </a:extLst>
              </p:cNvPr>
              <p:cNvSpPr/>
              <p:nvPr/>
            </p:nvSpPr>
            <p:spPr>
              <a:xfrm>
                <a:off x="4955656" y="2955191"/>
                <a:ext cx="1864374" cy="14563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975" dirty="0"/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9F8D379C-CCA9-4A14-9CDC-0C34D3260A21}"/>
                  </a:ext>
                </a:extLst>
              </p:cNvPr>
              <p:cNvSpPr/>
              <p:nvPr/>
            </p:nvSpPr>
            <p:spPr>
              <a:xfrm>
                <a:off x="5389230" y="2695522"/>
                <a:ext cx="997223" cy="52634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975">
                  <a:sym typeface="+mn-ea"/>
                </a:endParaRPr>
              </a:p>
            </p:txBody>
          </p:sp>
          <p:sp>
            <p:nvSpPr>
              <p:cNvPr id="43" name="文本框 19">
                <a:extLst>
                  <a:ext uri="{FF2B5EF4-FFF2-40B4-BE49-F238E27FC236}">
                    <a16:creationId xmlns:a16="http://schemas.microsoft.com/office/drawing/2014/main" id="{29A4ADDD-A97E-4744-AB98-6C63A247F0CF}"/>
                  </a:ext>
                </a:extLst>
              </p:cNvPr>
              <p:cNvSpPr txBox="1"/>
              <p:nvPr/>
            </p:nvSpPr>
            <p:spPr>
              <a:xfrm>
                <a:off x="4955550" y="3397083"/>
                <a:ext cx="18644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+mn-ea"/>
                  </a:rPr>
                  <a:t>打卡介面</a:t>
                </a:r>
                <a:endParaRPr lang="en-US" altLang="zh-TW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+mn-ea"/>
                </a:endParaRP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+mn-ea"/>
                  </a:rPr>
                  <a:t>管理者介面</a:t>
                </a:r>
                <a:endParaRPr lang="en-US" altLang="zh-CN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44" name="文本框 23">
                <a:extLst>
                  <a:ext uri="{FF2B5EF4-FFF2-40B4-BE49-F238E27FC236}">
                    <a16:creationId xmlns:a16="http://schemas.microsoft.com/office/drawing/2014/main" id="{5F7514B6-1A2C-4089-8966-382A4F3592DF}"/>
                  </a:ext>
                </a:extLst>
              </p:cNvPr>
              <p:cNvSpPr txBox="1"/>
              <p:nvPr/>
            </p:nvSpPr>
            <p:spPr>
              <a:xfrm>
                <a:off x="5381644" y="2770525"/>
                <a:ext cx="101239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8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Tkinter</a:t>
                </a:r>
                <a:endParaRPr lang="zh-CN" altLang="en-US" sz="18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45" name="群組 44"/>
            <p:cNvGrpSpPr/>
            <p:nvPr/>
          </p:nvGrpSpPr>
          <p:grpSpPr>
            <a:xfrm>
              <a:off x="2682506" y="2975350"/>
              <a:ext cx="1864480" cy="1716036"/>
              <a:chOff x="5009702" y="2695522"/>
              <a:chExt cx="1864480" cy="1716036"/>
            </a:xfrm>
          </p:grpSpPr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E9BD9C92-6BF4-4226-96B1-A458AF417ABF}"/>
                  </a:ext>
                </a:extLst>
              </p:cNvPr>
              <p:cNvSpPr/>
              <p:nvPr/>
            </p:nvSpPr>
            <p:spPr>
              <a:xfrm>
                <a:off x="5009808" y="2955191"/>
                <a:ext cx="1864374" cy="14563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975" dirty="0"/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9F8D379C-CCA9-4A14-9CDC-0C34D3260A21}"/>
                  </a:ext>
                </a:extLst>
              </p:cNvPr>
              <p:cNvSpPr/>
              <p:nvPr/>
            </p:nvSpPr>
            <p:spPr>
              <a:xfrm>
                <a:off x="5443382" y="2695522"/>
                <a:ext cx="997223" cy="526340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975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48" name="文本框 19">
                <a:extLst>
                  <a:ext uri="{FF2B5EF4-FFF2-40B4-BE49-F238E27FC236}">
                    <a16:creationId xmlns:a16="http://schemas.microsoft.com/office/drawing/2014/main" id="{29A4ADDD-A97E-4744-AB98-6C63A247F0CF}"/>
                  </a:ext>
                </a:extLst>
              </p:cNvPr>
              <p:cNvSpPr txBox="1"/>
              <p:nvPr/>
            </p:nvSpPr>
            <p:spPr>
              <a:xfrm>
                <a:off x="5009702" y="3397083"/>
                <a:ext cx="18644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+mn-ea"/>
                  </a:rPr>
                  <a:t>語音判讀</a:t>
                </a:r>
                <a:endParaRPr lang="en-US" altLang="zh-TW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+mn-ea"/>
                </a:endParaRPr>
              </a:p>
              <a:p>
                <a:pPr marL="171450" indent="-171450" algn="just">
                  <a:buFont typeface="Arial" panose="020B0604020202020204" pitchFamily="34" charset="0"/>
                  <a:buChar char="•"/>
                </a:pPr>
                <a:r>
                  <a:rPr lang="zh-TW" altLang="en-US" sz="1800" b="1" dirty="0">
                    <a:solidFill>
                      <a:srgbClr val="0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+mn-ea"/>
                  </a:rPr>
                  <a:t>語音儲存</a:t>
                </a:r>
                <a:endParaRPr lang="en-US" altLang="zh-CN" sz="1800" b="1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49" name="文本框 23">
                <a:extLst>
                  <a:ext uri="{FF2B5EF4-FFF2-40B4-BE49-F238E27FC236}">
                    <a16:creationId xmlns:a16="http://schemas.microsoft.com/office/drawing/2014/main" id="{5F7514B6-1A2C-4089-8966-382A4F3592DF}"/>
                  </a:ext>
                </a:extLst>
              </p:cNvPr>
              <p:cNvSpPr txBox="1"/>
              <p:nvPr/>
            </p:nvSpPr>
            <p:spPr>
              <a:xfrm>
                <a:off x="5556277" y="2770525"/>
                <a:ext cx="7714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8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gTTS</a:t>
                </a:r>
              </a:p>
            </p:txBody>
          </p:sp>
        </p:grpSp>
      </p:grpSp>
      <p:sp>
        <p:nvSpPr>
          <p:cNvPr id="36" name="文本框 21">
            <a:extLst>
              <a:ext uri="{FF2B5EF4-FFF2-40B4-BE49-F238E27FC236}">
                <a16:creationId xmlns:a16="http://schemas.microsoft.com/office/drawing/2014/main" id="{046D18EC-D386-4065-92F1-E5D54703DB9D}"/>
              </a:ext>
            </a:extLst>
          </p:cNvPr>
          <p:cNvSpPr txBox="1"/>
          <p:nvPr/>
        </p:nvSpPr>
        <p:spPr>
          <a:xfrm>
            <a:off x="1500614" y="371169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優化功能</a:t>
            </a:r>
            <a:endParaRPr lang="zh-CN" altLang="en-US" sz="2400" b="1" dirty="0">
              <a:solidFill>
                <a:srgbClr val="FFC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箭號: 向右 3">
            <a:extLst>
              <a:ext uri="{FF2B5EF4-FFF2-40B4-BE49-F238E27FC236}">
                <a16:creationId xmlns:a16="http://schemas.microsoft.com/office/drawing/2014/main" id="{B6949C81-2741-4B18-9C80-E9FB4D69BCD6}"/>
              </a:ext>
            </a:extLst>
          </p:cNvPr>
          <p:cNvSpPr/>
          <p:nvPr/>
        </p:nvSpPr>
        <p:spPr>
          <a:xfrm>
            <a:off x="2988394" y="3872014"/>
            <a:ext cx="504056" cy="141023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" name="音訊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010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775"/>
    </mc:Choice>
    <mc:Fallback xmlns="">
      <p:transition spd="slow" advTm="47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/>
      <p:bldP spid="36" grpId="0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476226" y="2177825"/>
            <a:ext cx="6048672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05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 </a:t>
            </a: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Demo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展示</a:t>
            </a:r>
            <a:endParaRPr lang="en-US" altLang="zh-TW" sz="55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 panose="020B0604020202020204" pitchFamily="34" charset="0"/>
            </a:endParaRPr>
          </a:p>
        </p:txBody>
      </p:sp>
      <p:pic>
        <p:nvPicPr>
          <p:cNvPr id="2" name="音訊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798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42"/>
    </mc:Choice>
    <mc:Fallback xmlns="">
      <p:transition spd="slow" advTm="4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影片">
            <a:hlinkClick r:id="" action="ppaction://media"/>
            <a:extLst>
              <a:ext uri="{FF2B5EF4-FFF2-40B4-BE49-F238E27FC236}">
                <a16:creationId xmlns:a16="http://schemas.microsoft.com/office/drawing/2014/main" id="{7DDCEA5C-B031-46F0-B03B-8589C044C7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-1"/>
            <a:ext cx="9001125" cy="506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2"/>
    </mc:Choice>
    <mc:Fallback xmlns="">
      <p:transition spd="slow" advTm="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5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476226" y="2177825"/>
            <a:ext cx="6048672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06 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系統未來展望</a:t>
            </a:r>
          </a:p>
        </p:txBody>
      </p:sp>
      <p:pic>
        <p:nvPicPr>
          <p:cNvPr id="2" name="音訊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9600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86"/>
    </mc:Choice>
    <mc:Fallback xmlns="">
      <p:transition spd="slow" advTm="13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29" name="矩形 28"/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587648" y="307751"/>
              <a:ext cx="2406319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系統未來展望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8103094" y="4578031"/>
            <a:ext cx="89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AE08321F-92F9-48B7-A384-F8A7E8CFDDFB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16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19796" y="1235569"/>
            <a:ext cx="85740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700" b="1" dirty="0">
                <a:solidFill>
                  <a:prstClr val="black">
                    <a:lumMod val="65000"/>
                    <a:lumOff val="35000"/>
                  </a:prstClr>
                </a:solidFill>
                <a:ea typeface="微软雅黑" panose="020B0503020204020204" pitchFamily="34" charset="-122"/>
              </a:rPr>
              <a:t>將人臉辨識打卡系統結合學生資訊系統，有助於學校更有效率且更確實的落實點名</a:t>
            </a:r>
            <a:endParaRPr lang="en-US" altLang="zh-TW" sz="2700" b="1" dirty="0">
              <a:solidFill>
                <a:prstClr val="black">
                  <a:lumMod val="65000"/>
                  <a:lumOff val="35000"/>
                </a:prstClr>
              </a:solidFill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700" b="1" dirty="0">
              <a:solidFill>
                <a:prstClr val="black">
                  <a:lumMod val="65000"/>
                  <a:lumOff val="35000"/>
                </a:prstClr>
              </a:solidFill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700" b="1" dirty="0">
                <a:solidFill>
                  <a:prstClr val="black">
                    <a:lumMod val="65000"/>
                    <a:lumOff val="35000"/>
                  </a:prstClr>
                </a:solidFill>
                <a:ea typeface="微软雅黑" panose="020B0503020204020204" pitchFamily="34" charset="-122"/>
              </a:rPr>
              <a:t>加入他國語言，辨識出外國人時，語音機器人自動轉換語言模式</a:t>
            </a:r>
            <a:endParaRPr lang="en-US" altLang="zh-TW" sz="2700" b="1" dirty="0">
              <a:solidFill>
                <a:prstClr val="black">
                  <a:lumMod val="65000"/>
                  <a:lumOff val="35000"/>
                </a:prstClr>
              </a:solidFill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700" b="1" dirty="0">
              <a:solidFill>
                <a:prstClr val="black">
                  <a:lumMod val="65000"/>
                  <a:lumOff val="35000"/>
                </a:prstClr>
              </a:solidFill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700" b="1" dirty="0">
                <a:solidFill>
                  <a:prstClr val="black">
                    <a:lumMod val="65000"/>
                    <a:lumOff val="35000"/>
                  </a:prstClr>
                </a:solidFill>
                <a:ea typeface="微软雅黑" panose="020B0503020204020204" pitchFamily="34" charset="-122"/>
              </a:rPr>
              <a:t>語音機器人加入心靈雞湯小語，讓上課的學生都有好心情</a:t>
            </a:r>
          </a:p>
        </p:txBody>
      </p:sp>
      <p:pic>
        <p:nvPicPr>
          <p:cNvPr id="7" name="音訊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227"/>
    </mc:Choice>
    <mc:Fallback xmlns="">
      <p:transition spd="slow" advTm="44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476226" y="2177825"/>
            <a:ext cx="6048672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07 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困難與解決方式</a:t>
            </a: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C58E769A-73A6-4506-B58A-E8223B9DE85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91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59"/>
    </mc:Choice>
    <mc:Fallback xmlns="">
      <p:transition spd="slow" advTm="13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29" name="矩形 28"/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587648" y="307751"/>
              <a:ext cx="2406319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困難與解決方式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8103094" y="4578031"/>
            <a:ext cx="89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AE08321F-92F9-48B7-A384-F8A7E8CFDDFB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18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/>
          </p:nvPr>
        </p:nvGraphicFramePr>
        <p:xfrm>
          <a:off x="629599" y="1584052"/>
          <a:ext cx="7741926" cy="25603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870963">
                  <a:extLst>
                    <a:ext uri="{9D8B030D-6E8A-4147-A177-3AD203B41FA5}">
                      <a16:colId xmlns:a16="http://schemas.microsoft.com/office/drawing/2014/main" val="387964068"/>
                    </a:ext>
                  </a:extLst>
                </a:gridCol>
                <a:gridCol w="3870963">
                  <a:extLst>
                    <a:ext uri="{9D8B030D-6E8A-4147-A177-3AD203B41FA5}">
                      <a16:colId xmlns:a16="http://schemas.microsoft.com/office/drawing/2014/main" val="26420308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638367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困難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638367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解決方式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14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沒學過需要使用的套件，例如</a:t>
                      </a:r>
                      <a:r>
                        <a:rPr lang="en-US" altLang="zh-TW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en-US" altLang="zh-TW" sz="2000" b="1" dirty="0" err="1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opencv</a:t>
                      </a: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sqlite3</a:t>
                      </a: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等等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上網爬文、找資料、問同學，想辦法自學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4022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套件更新快速，導致課本上所教的方式無法使用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利用官方提供的程式碼做修改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9581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雖然能理解專題整題架構及呈現方式，但實作起來還是不太容易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熟讀課本，運用學校資源，適當請教師長及同學能有效提升能力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7004550"/>
                  </a:ext>
                </a:extLst>
              </a:tr>
            </a:tbl>
          </a:graphicData>
        </a:graphic>
      </p:graphicFrame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580D8862-0F7E-4931-89CF-41BF451518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2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09"/>
    </mc:Choice>
    <mc:Fallback xmlns="">
      <p:transition spd="slow" advTm="43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476226" y="2177825"/>
            <a:ext cx="6048672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08 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自我檢討及改善</a:t>
            </a: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2C8E4096-4EAD-4DC0-9FE6-C82A19759BB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9630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14"/>
    </mc:Choice>
    <mc:Fallback xmlns="">
      <p:transition spd="slow" advTm="7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8473" y="344356"/>
            <a:ext cx="366837" cy="365183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99212" y="540163"/>
            <a:ext cx="244558" cy="24345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4" name="MH_Others_1"/>
          <p:cNvSpPr txBox="1"/>
          <p:nvPr>
            <p:custDataLst>
              <p:tags r:id="rId2"/>
            </p:custDataLst>
          </p:nvPr>
        </p:nvSpPr>
        <p:spPr>
          <a:xfrm>
            <a:off x="1080887" y="644489"/>
            <a:ext cx="907941" cy="2644243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5900" b="1" dirty="0">
                <a:solidFill>
                  <a:srgbClr val="00346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目錄</a:t>
            </a:r>
          </a:p>
        </p:txBody>
      </p:sp>
      <p:sp>
        <p:nvSpPr>
          <p:cNvPr id="25" name="MH_Others_2"/>
          <p:cNvSpPr txBox="1"/>
          <p:nvPr>
            <p:custDataLst>
              <p:tags r:id="rId3"/>
            </p:custDataLst>
          </p:nvPr>
        </p:nvSpPr>
        <p:spPr>
          <a:xfrm rot="5400000">
            <a:off x="-272383" y="1793732"/>
            <a:ext cx="2299098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500" dirty="0">
                <a:solidFill>
                  <a:srgbClr val="FFC000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2500" dirty="0">
              <a:solidFill>
                <a:srgbClr val="FFC000"/>
              </a:solidFill>
              <a:latin typeface="Franklin Gothic Heavy" panose="020B09030201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6" name="群組 25"/>
          <p:cNvGrpSpPr/>
          <p:nvPr/>
        </p:nvGrpSpPr>
        <p:grpSpPr>
          <a:xfrm>
            <a:off x="2844378" y="836543"/>
            <a:ext cx="4083691" cy="3200260"/>
            <a:chOff x="2268314" y="677449"/>
            <a:chExt cx="4083691" cy="3200260"/>
          </a:xfrm>
        </p:grpSpPr>
        <p:sp>
          <p:nvSpPr>
            <p:cNvPr id="4" name="MH_Other_1"/>
            <p:cNvSpPr/>
            <p:nvPr>
              <p:custDataLst>
                <p:tags r:id="rId6"/>
              </p:custDataLst>
            </p:nvPr>
          </p:nvSpPr>
          <p:spPr>
            <a:xfrm flipV="1">
              <a:off x="3093359" y="1084618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MH_Other_2"/>
            <p:cNvSpPr/>
            <p:nvPr>
              <p:custDataLst>
                <p:tags r:id="rId7"/>
              </p:custDataLst>
            </p:nvPr>
          </p:nvSpPr>
          <p:spPr>
            <a:xfrm>
              <a:off x="3093359" y="677449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" name="MH_Other_3"/>
            <p:cNvSpPr/>
            <p:nvPr>
              <p:custDataLst>
                <p:tags r:id="rId8"/>
              </p:custDataLst>
            </p:nvPr>
          </p:nvSpPr>
          <p:spPr>
            <a:xfrm flipV="1">
              <a:off x="3093359" y="1765957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MH_Other_4"/>
            <p:cNvSpPr/>
            <p:nvPr>
              <p:custDataLst>
                <p:tags r:id="rId9"/>
              </p:custDataLst>
            </p:nvPr>
          </p:nvSpPr>
          <p:spPr>
            <a:xfrm>
              <a:off x="3093359" y="1358787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MH_Other_5"/>
            <p:cNvSpPr/>
            <p:nvPr>
              <p:custDataLst>
                <p:tags r:id="rId10"/>
              </p:custDataLst>
            </p:nvPr>
          </p:nvSpPr>
          <p:spPr>
            <a:xfrm flipV="1">
              <a:off x="3093359" y="2446128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MH_Other_6"/>
            <p:cNvSpPr/>
            <p:nvPr>
              <p:custDataLst>
                <p:tags r:id="rId11"/>
              </p:custDataLst>
            </p:nvPr>
          </p:nvSpPr>
          <p:spPr>
            <a:xfrm>
              <a:off x="3093359" y="2040125"/>
              <a:ext cx="82037" cy="73501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MH_Other_7"/>
            <p:cNvSpPr/>
            <p:nvPr>
              <p:custDataLst>
                <p:tags r:id="rId12"/>
              </p:custDataLst>
            </p:nvPr>
          </p:nvSpPr>
          <p:spPr>
            <a:xfrm flipV="1">
              <a:off x="3093359" y="3127466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MH_Other_8"/>
            <p:cNvSpPr/>
            <p:nvPr>
              <p:custDataLst>
                <p:tags r:id="rId13"/>
              </p:custDataLst>
            </p:nvPr>
          </p:nvSpPr>
          <p:spPr>
            <a:xfrm>
              <a:off x="3093359" y="2720297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MH_Other_9"/>
            <p:cNvSpPr/>
            <p:nvPr>
              <p:custDataLst>
                <p:tags r:id="rId14"/>
              </p:custDataLst>
            </p:nvPr>
          </p:nvSpPr>
          <p:spPr>
            <a:xfrm>
              <a:off x="2474565" y="752116"/>
              <a:ext cx="1205105" cy="407170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MH_Other_10"/>
            <p:cNvSpPr/>
            <p:nvPr>
              <p:custDataLst>
                <p:tags r:id="rId15"/>
              </p:custDataLst>
            </p:nvPr>
          </p:nvSpPr>
          <p:spPr>
            <a:xfrm>
              <a:off x="2474565" y="1433454"/>
              <a:ext cx="1205105" cy="407170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MH_Other_11"/>
            <p:cNvSpPr/>
            <p:nvPr>
              <p:custDataLst>
                <p:tags r:id="rId16"/>
              </p:custDataLst>
            </p:nvPr>
          </p:nvSpPr>
          <p:spPr>
            <a:xfrm>
              <a:off x="2474565" y="2115327"/>
              <a:ext cx="1205105" cy="406184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MH_Other_12"/>
            <p:cNvSpPr/>
            <p:nvPr>
              <p:custDataLst>
                <p:tags r:id="rId17"/>
              </p:custDataLst>
            </p:nvPr>
          </p:nvSpPr>
          <p:spPr>
            <a:xfrm>
              <a:off x="2474565" y="2797585"/>
              <a:ext cx="1205105" cy="407169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MH_SubTitle_1"/>
            <p:cNvSpPr/>
            <p:nvPr>
              <p:custDataLst>
                <p:tags r:id="rId18"/>
              </p:custDataLst>
            </p:nvPr>
          </p:nvSpPr>
          <p:spPr>
            <a:xfrm>
              <a:off x="2268314" y="752116"/>
              <a:ext cx="825045" cy="407170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MH_SubTitle_2"/>
            <p:cNvSpPr/>
            <p:nvPr>
              <p:custDataLst>
                <p:tags r:id="rId19"/>
              </p:custDataLst>
            </p:nvPr>
          </p:nvSpPr>
          <p:spPr>
            <a:xfrm>
              <a:off x="2268314" y="1433454"/>
              <a:ext cx="825045" cy="407170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MH_SubTitle_3"/>
            <p:cNvSpPr/>
            <p:nvPr>
              <p:custDataLst>
                <p:tags r:id="rId20"/>
              </p:custDataLst>
            </p:nvPr>
          </p:nvSpPr>
          <p:spPr>
            <a:xfrm>
              <a:off x="2268314" y="2114611"/>
              <a:ext cx="825045" cy="406184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MH_SubTitle_4"/>
            <p:cNvSpPr/>
            <p:nvPr>
              <p:custDataLst>
                <p:tags r:id="rId21"/>
              </p:custDataLst>
            </p:nvPr>
          </p:nvSpPr>
          <p:spPr>
            <a:xfrm>
              <a:off x="2268314" y="2794964"/>
              <a:ext cx="825045" cy="407169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MH_Entry_1"/>
            <p:cNvSpPr/>
            <p:nvPr>
              <p:custDataLst>
                <p:tags r:id="rId22"/>
              </p:custDataLst>
            </p:nvPr>
          </p:nvSpPr>
          <p:spPr>
            <a:xfrm>
              <a:off x="4057459" y="774564"/>
              <a:ext cx="1726579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系統簡介</a:t>
              </a:r>
              <a:endParaRPr lang="en-US" altLang="zh-CN" sz="2500" b="1" dirty="0">
                <a:solidFill>
                  <a:srgbClr val="17375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MH_Entry_2"/>
            <p:cNvSpPr/>
            <p:nvPr>
              <p:custDataLst>
                <p:tags r:id="rId23"/>
              </p:custDataLst>
            </p:nvPr>
          </p:nvSpPr>
          <p:spPr>
            <a:xfrm>
              <a:off x="4057459" y="1455902"/>
              <a:ext cx="2294546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系統動機及目的</a:t>
              </a:r>
              <a:endParaRPr lang="zh-CN" altLang="en-US" sz="2500" b="1" dirty="0">
                <a:solidFill>
                  <a:srgbClr val="17375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MH_Entry_3"/>
            <p:cNvSpPr/>
            <p:nvPr>
              <p:custDataLst>
                <p:tags r:id="rId24"/>
              </p:custDataLst>
            </p:nvPr>
          </p:nvSpPr>
          <p:spPr>
            <a:xfrm>
              <a:off x="4057459" y="2137282"/>
              <a:ext cx="1358442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系統功能</a:t>
              </a:r>
            </a:p>
          </p:txBody>
        </p:sp>
        <p:sp>
          <p:nvSpPr>
            <p:cNvPr id="23" name="MH_Entry_4"/>
            <p:cNvSpPr/>
            <p:nvPr>
              <p:custDataLst>
                <p:tags r:id="rId25"/>
              </p:custDataLst>
            </p:nvPr>
          </p:nvSpPr>
          <p:spPr>
            <a:xfrm>
              <a:off x="4057459" y="3492987"/>
              <a:ext cx="1574466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TW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Demo</a:t>
              </a: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展示</a:t>
              </a:r>
              <a:endParaRPr lang="en-US" altLang="zh-TW" sz="2500" b="1" dirty="0">
                <a:solidFill>
                  <a:srgbClr val="17375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MH_Other_1"/>
            <p:cNvSpPr/>
            <p:nvPr>
              <p:custDataLst>
                <p:tags r:id="rId26"/>
              </p:custDataLst>
            </p:nvPr>
          </p:nvSpPr>
          <p:spPr>
            <a:xfrm flipV="1">
              <a:off x="3093359" y="3803041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MH_Other_2"/>
            <p:cNvSpPr/>
            <p:nvPr>
              <p:custDataLst>
                <p:tags r:id="rId27"/>
              </p:custDataLst>
            </p:nvPr>
          </p:nvSpPr>
          <p:spPr>
            <a:xfrm>
              <a:off x="3093359" y="3395872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MH_Other_9"/>
            <p:cNvSpPr/>
            <p:nvPr>
              <p:custDataLst>
                <p:tags r:id="rId28"/>
              </p:custDataLst>
            </p:nvPr>
          </p:nvSpPr>
          <p:spPr>
            <a:xfrm>
              <a:off x="2474565" y="3470539"/>
              <a:ext cx="1205105" cy="407170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MH_SubTitle_1"/>
            <p:cNvSpPr/>
            <p:nvPr>
              <p:custDataLst>
                <p:tags r:id="rId29"/>
              </p:custDataLst>
            </p:nvPr>
          </p:nvSpPr>
          <p:spPr>
            <a:xfrm>
              <a:off x="2268314" y="3470539"/>
              <a:ext cx="825045" cy="407170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05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" name="MH_Entry_3"/>
            <p:cNvSpPr/>
            <p:nvPr>
              <p:custDataLst>
                <p:tags r:id="rId30"/>
              </p:custDataLst>
            </p:nvPr>
          </p:nvSpPr>
          <p:spPr>
            <a:xfrm>
              <a:off x="4057459" y="2806187"/>
              <a:ext cx="1358442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系統技術</a:t>
              </a:r>
            </a:p>
          </p:txBody>
        </p:sp>
      </p:grpSp>
      <p:sp>
        <p:nvSpPr>
          <p:cNvPr id="37" name="文字方塊 36"/>
          <p:cNvSpPr txBox="1"/>
          <p:nvPr/>
        </p:nvSpPr>
        <p:spPr>
          <a:xfrm>
            <a:off x="8311270" y="4578031"/>
            <a:ext cx="689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CB901D87-00E5-45EB-98E8-425F509BB134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2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38" name="音訊 37">
            <a:hlinkClick r:id="" action="ppaction://media"/>
            <a:extLst>
              <a:ext uri="{FF2B5EF4-FFF2-40B4-BE49-F238E27FC236}">
                <a16:creationId xmlns:a16="http://schemas.microsoft.com/office/drawing/2014/main" id="{2F04E66D-A3E3-4F27-B8E6-BE9775A9D73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3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595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8"/>
    </mc:Choice>
    <mc:Fallback xmlns="">
      <p:transition spd="slow" advTm="2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1"/>
                            </p:stCondLst>
                            <p:childTnLst>
                              <p:par>
                                <p:cTn id="1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  <p:bldLst>
      <p:bldP spid="2" grpId="0" animBg="1"/>
      <p:bldP spid="3" grpId="0" animBg="1"/>
      <p:bldP spid="24" grpId="0"/>
      <p:bldP spid="25" grpId="0"/>
      <p:bldP spid="3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29" name="矩形 28"/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587648" y="307751"/>
              <a:ext cx="2406319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自我檢討及改善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8103094" y="4578031"/>
            <a:ext cx="89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AE08321F-92F9-48B7-A384-F8A7E8CFDDFB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20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/>
          </p:nvPr>
        </p:nvGraphicFramePr>
        <p:xfrm>
          <a:off x="244820" y="1079996"/>
          <a:ext cx="8567496" cy="335280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283748">
                  <a:extLst>
                    <a:ext uri="{9D8B030D-6E8A-4147-A177-3AD203B41FA5}">
                      <a16:colId xmlns:a16="http://schemas.microsoft.com/office/drawing/2014/main" val="387964068"/>
                    </a:ext>
                  </a:extLst>
                </a:gridCol>
                <a:gridCol w="4283748">
                  <a:extLst>
                    <a:ext uri="{9D8B030D-6E8A-4147-A177-3AD203B41FA5}">
                      <a16:colId xmlns:a16="http://schemas.microsoft.com/office/drawing/2014/main" val="26420308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638367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自我檢討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638367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改善方式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14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熱情不足，有時候卡太久會不高興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保持耐心，仔細思考問題出在哪裡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4022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開會常常睡過頭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前一天早點睡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9581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撰寫程式的能力不足，在很多方面都沒辦法幫忙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努力自學，並在其他部份多幫忙，例如</a:t>
                      </a:r>
                      <a:r>
                        <a:rPr lang="en-US" altLang="zh-TW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報告、做簡報等等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8520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因為其他課程很多，導致沒什麼時間花在專題上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不要選太多課，導致無暇顧及每堂課程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4221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一開始沒有事先設想好程式流程，後來添加附加功能，使程式碼稍微混亂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事先擬定好撰寫流程，使撰寫程式碼變得比較有架構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1797209"/>
                  </a:ext>
                </a:extLst>
              </a:tr>
            </a:tbl>
          </a:graphicData>
        </a:graphic>
      </p:graphicFrame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C1550FFD-F8B3-4FF6-975B-0A62E63334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201"/>
    </mc:Choice>
    <mc:Fallback xmlns="">
      <p:transition spd="slow" advTm="89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476226" y="2177825"/>
            <a:ext cx="6048672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09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 專題建議</a:t>
            </a:r>
            <a:endParaRPr lang="en-US" altLang="zh-TW" sz="55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 panose="020B0604020202020204" pitchFamily="34" charset="0"/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08F6CF94-8C50-42A4-B90C-172D33B0D54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6146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1"/>
    </mc:Choice>
    <mc:Fallback xmlns="">
      <p:transition spd="slow" advTm="4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29" name="矩形 28"/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587648" y="307751"/>
              <a:ext cx="2406319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專題建議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8103094" y="4578031"/>
            <a:ext cx="89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AE08321F-92F9-48B7-A384-F8A7E8CFDDFB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22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/>
          </p:nvPr>
        </p:nvGraphicFramePr>
        <p:xfrm>
          <a:off x="244820" y="966151"/>
          <a:ext cx="8567496" cy="361188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283748">
                  <a:extLst>
                    <a:ext uri="{9D8B030D-6E8A-4147-A177-3AD203B41FA5}">
                      <a16:colId xmlns:a16="http://schemas.microsoft.com/office/drawing/2014/main" val="387964068"/>
                    </a:ext>
                  </a:extLst>
                </a:gridCol>
                <a:gridCol w="4283748">
                  <a:extLst>
                    <a:ext uri="{9D8B030D-6E8A-4147-A177-3AD203B41FA5}">
                      <a16:colId xmlns:a16="http://schemas.microsoft.com/office/drawing/2014/main" val="26420308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638367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學弟妹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638367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老師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14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善用網路上的學習資源，找尋不會的功能教學</a:t>
                      </a:r>
                      <a:endParaRPr lang="en-US" altLang="zh-TW" sz="200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zh-TW" sz="105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可以考慮使用敏捷式開發的方式，一步步優化系統</a:t>
                      </a:r>
                      <a:endParaRPr lang="en-US" altLang="zh-TW" sz="200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zh-TW" sz="105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有書本的輔助可以幫助你更有架構的劃分專題每一部分，能更有效率的分工合作，完成專題製作</a:t>
                      </a:r>
                      <a:endParaRPr lang="en-US" altLang="zh-TW" sz="200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希望可以拉長專題的製作時間，讓同學們有足夠的時間去作出更完整的專題</a:t>
                      </a:r>
                      <a:endParaRPr lang="en-US" altLang="zh-TW" sz="200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zh-TW" sz="105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希望可以提早說明專題細節及報告架構，幫助同學有效率的產出專題作品</a:t>
                      </a:r>
                      <a:endParaRPr lang="en-US" altLang="zh-TW" sz="200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zh-TW" sz="105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marR="0" indent="-34290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讓學生自行發想專題主題，在撰寫自己有興趣的主題會更有動力去完成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4022121"/>
                  </a:ext>
                </a:extLst>
              </a:tr>
            </a:tbl>
          </a:graphicData>
        </a:graphic>
      </p:graphicFrame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C4F90C39-0833-488F-A70D-6C6FC9E75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42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120"/>
    </mc:Choice>
    <mc:Fallback xmlns="">
      <p:transition spd="slow" advTm="52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476226" y="2177825"/>
            <a:ext cx="6048672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10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 分工表及時程表</a:t>
            </a:r>
            <a:endParaRPr lang="en-US" altLang="zh-TW" sz="55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 panose="020B0604020202020204" pitchFamily="34" charset="0"/>
            </a:endParaRP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EB2DA539-AA31-4B49-A5FF-B98B400042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341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28"/>
    </mc:Choice>
    <mc:Fallback xmlns="">
      <p:transition spd="slow" advTm="4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29" name="矩形 28"/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587648" y="307751"/>
              <a:ext cx="2406319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分工表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8103094" y="4578031"/>
            <a:ext cx="89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671D6C8B-ED24-49BE-B97E-88681EA427B6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24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/>
          </p:nvPr>
        </p:nvGraphicFramePr>
        <p:xfrm>
          <a:off x="586546" y="1462301"/>
          <a:ext cx="7921760" cy="2420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2730">
                  <a:extLst>
                    <a:ext uri="{9D8B030D-6E8A-4147-A177-3AD203B41FA5}">
                      <a16:colId xmlns:a16="http://schemas.microsoft.com/office/drawing/2014/main" val="1060367748"/>
                    </a:ext>
                  </a:extLst>
                </a:gridCol>
                <a:gridCol w="2019030">
                  <a:extLst>
                    <a:ext uri="{9D8B030D-6E8A-4147-A177-3AD203B41FA5}">
                      <a16:colId xmlns:a16="http://schemas.microsoft.com/office/drawing/2014/main" val="1402851679"/>
                    </a:ext>
                  </a:extLst>
                </a:gridCol>
              </a:tblGrid>
              <a:tr h="46141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項目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負責人</a:t>
                      </a:r>
                    </a:p>
                  </a:txBody>
                  <a:tcPr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1922628"/>
                  </a:ext>
                </a:extLst>
              </a:tr>
              <a:tr h="489663">
                <a:tc>
                  <a:txBody>
                    <a:bodyPr/>
                    <a:lstStyle/>
                    <a:p>
                      <a:pPr marL="0" marR="0" lvl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OpenCV</a:t>
                      </a:r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、語音機器人、編修簡報、報告</a:t>
                      </a:r>
                      <a:endParaRPr lang="en-US" altLang="zh-TW" sz="180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李悅閱、朱柔安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0986748"/>
                  </a:ext>
                </a:extLst>
              </a:tr>
              <a:tr h="489663">
                <a:tc>
                  <a:txBody>
                    <a:bodyPr/>
                    <a:lstStyle/>
                    <a:p>
                      <a:pPr marL="0" marR="0" lvl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Azure</a:t>
                      </a:r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訓練、</a:t>
                      </a:r>
                      <a:r>
                        <a:rPr lang="en-US" altLang="zh-TW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GUI</a:t>
                      </a:r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設計、程式整合、協助影片錄製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吳致遠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147744"/>
                  </a:ext>
                </a:extLst>
              </a:tr>
              <a:tr h="489663">
                <a:tc>
                  <a:txBody>
                    <a:bodyPr/>
                    <a:lstStyle/>
                    <a:p>
                      <a:r>
                        <a:rPr lang="en-US" altLang="zh-TW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Sqlite3 </a:t>
                      </a:r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資料庫建置、報告</a:t>
                      </a:r>
                      <a:endParaRPr lang="en-US" altLang="zh-TW" sz="180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徐悅珊、宋昀庭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2218"/>
                  </a:ext>
                </a:extLst>
              </a:tr>
              <a:tr h="489663">
                <a:tc>
                  <a:txBody>
                    <a:bodyPr/>
                    <a:lstStyle/>
                    <a:p>
                      <a:pPr marL="0" marR="0" indent="0" algn="l" defTabSz="8022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簡報製作、會議紀錄、剪輯</a:t>
                      </a:r>
                      <a:r>
                        <a:rPr lang="en-US" altLang="zh-TW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demo</a:t>
                      </a:r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影片</a:t>
                      </a:r>
                      <a:endParaRPr lang="en-US" altLang="zh-TW" sz="1800" b="1" dirty="0">
                        <a:solidFill>
                          <a:srgbClr val="17375E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800" b="1" dirty="0">
                          <a:solidFill>
                            <a:srgbClr val="17375E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李是頡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5978985"/>
                  </a:ext>
                </a:extLst>
              </a:tr>
            </a:tbl>
          </a:graphicData>
        </a:graphic>
      </p:graphicFrame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6A10086C-E172-4682-8DD5-7CB817ADF2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1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76"/>
    </mc:Choice>
    <mc:Fallback xmlns="">
      <p:transition spd="slow" advTm="35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EF45990-E6DA-4A42-8031-4FD553DEAC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996"/>
          <a:stretch/>
        </p:blipFill>
        <p:spPr>
          <a:xfrm>
            <a:off x="0" y="791964"/>
            <a:ext cx="9001125" cy="4057338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00325C17-C577-4714-BBD8-306B8CB9613D}"/>
              </a:ext>
            </a:extLst>
          </p:cNvPr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57BC347B-7F87-4877-A564-31470BC6D504}"/>
                </a:ext>
              </a:extLst>
            </p:cNvPr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260C801-FD15-48D3-91DB-8EFA25DD5783}"/>
                </a:ext>
              </a:extLst>
            </p:cNvPr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E7A0CFF5-90E7-4810-AE22-062D8C22F1B4}"/>
                </a:ext>
              </a:extLst>
            </p:cNvPr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D3FF297A-7ACE-4420-8243-6A65A2FD1902}"/>
                </a:ext>
              </a:extLst>
            </p:cNvPr>
            <p:cNvSpPr txBox="1"/>
            <p:nvPr/>
          </p:nvSpPr>
          <p:spPr>
            <a:xfrm>
              <a:off x="587648" y="307751"/>
              <a:ext cx="2406319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時程表</a:t>
              </a:r>
            </a:p>
          </p:txBody>
        </p:sp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id="{C9096D0C-AD1B-4D48-B70B-15116525ACF6}"/>
              </a:ext>
            </a:extLst>
          </p:cNvPr>
          <p:cNvSpPr txBox="1"/>
          <p:nvPr/>
        </p:nvSpPr>
        <p:spPr>
          <a:xfrm>
            <a:off x="8103094" y="4578031"/>
            <a:ext cx="89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671D6C8B-ED24-49BE-B97E-88681EA427B6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25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C76A2243-FA19-402D-AF9B-64D06DA9DE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58EC2E93-5EB5-438A-834A-081688D47BFB}"/>
              </a:ext>
            </a:extLst>
          </p:cNvPr>
          <p:cNvSpPr txBox="1"/>
          <p:nvPr/>
        </p:nvSpPr>
        <p:spPr>
          <a:xfrm>
            <a:off x="5924687" y="2897696"/>
            <a:ext cx="3284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因為每項工作都拉長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Deadline</a:t>
            </a:r>
          </a:p>
          <a:p>
            <a:pPr algn="ctr"/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所以提前完成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endParaRPr lang="zh-TW" altLang="en-US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弧形 11">
            <a:extLst>
              <a:ext uri="{FF2B5EF4-FFF2-40B4-BE49-F238E27FC236}">
                <a16:creationId xmlns:a16="http://schemas.microsoft.com/office/drawing/2014/main" id="{BFCB13B9-72AE-44D8-BD8B-B416D84C67AB}"/>
              </a:ext>
            </a:extLst>
          </p:cNvPr>
          <p:cNvSpPr/>
          <p:nvPr/>
        </p:nvSpPr>
        <p:spPr>
          <a:xfrm flipV="1">
            <a:off x="5004618" y="3214973"/>
            <a:ext cx="2088232" cy="745341"/>
          </a:xfrm>
          <a:prstGeom prst="arc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弧形 12">
            <a:extLst>
              <a:ext uri="{FF2B5EF4-FFF2-40B4-BE49-F238E27FC236}">
                <a16:creationId xmlns:a16="http://schemas.microsoft.com/office/drawing/2014/main" id="{FDE52043-08FF-4CD8-A8A2-ED4598C490A2}"/>
              </a:ext>
            </a:extLst>
          </p:cNvPr>
          <p:cNvSpPr/>
          <p:nvPr/>
        </p:nvSpPr>
        <p:spPr>
          <a:xfrm flipV="1">
            <a:off x="6500625" y="2946969"/>
            <a:ext cx="1008112" cy="1301379"/>
          </a:xfrm>
          <a:prstGeom prst="arc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弧形 13">
            <a:extLst>
              <a:ext uri="{FF2B5EF4-FFF2-40B4-BE49-F238E27FC236}">
                <a16:creationId xmlns:a16="http://schemas.microsoft.com/office/drawing/2014/main" id="{B180CFEB-D024-445D-BF4E-022A448A8EFF}"/>
              </a:ext>
            </a:extLst>
          </p:cNvPr>
          <p:cNvSpPr/>
          <p:nvPr/>
        </p:nvSpPr>
        <p:spPr>
          <a:xfrm flipV="1">
            <a:off x="6830932" y="2232123"/>
            <a:ext cx="1008112" cy="2522897"/>
          </a:xfrm>
          <a:prstGeom prst="arc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590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16"/>
    </mc:Choice>
    <mc:Fallback xmlns="">
      <p:transition spd="slow" advTm="483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2160116"/>
            <a:ext cx="9001125" cy="194421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752349" y="3345496"/>
            <a:ext cx="54677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3235870" y="3192733"/>
            <a:ext cx="2488828" cy="282254"/>
          </a:xfrm>
          <a:prstGeom prst="roundRect">
            <a:avLst/>
          </a:prstGeom>
          <a:solidFill>
            <a:srgbClr val="17375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9" tIns="44914" rIns="89829" bIns="44914" rtlCol="0" anchor="ctr"/>
          <a:lstStyle/>
          <a:p>
            <a:pPr algn="ctr" defTabSz="897957"/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組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-20279" y="1094605"/>
            <a:ext cx="9001125" cy="1047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5000"/>
              </a:lnSpc>
              <a:spcBef>
                <a:spcPts val="1200"/>
              </a:spcBef>
              <a:buSzPts val="3800"/>
            </a:pPr>
            <a:r>
              <a:rPr lang="en-US" altLang="zh-TW" sz="5400" b="1" dirty="0">
                <a:solidFill>
                  <a:srgbClr val="002060"/>
                </a:solidFill>
                <a:latin typeface="Arial Black" panose="020B0A04020102020204" pitchFamily="34" charset="0"/>
                <a:ea typeface="Microsoft JhengHei"/>
                <a:cs typeface="Microsoft JhengHei"/>
                <a:sym typeface="Microsoft JhengHei"/>
              </a:rPr>
              <a:t>THANK YOU</a:t>
            </a:r>
          </a:p>
        </p:txBody>
      </p:sp>
      <p:sp>
        <p:nvSpPr>
          <p:cNvPr id="4" name="矩形 3"/>
          <p:cNvSpPr/>
          <p:nvPr/>
        </p:nvSpPr>
        <p:spPr>
          <a:xfrm>
            <a:off x="1" y="2324224"/>
            <a:ext cx="90011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bg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學生點名系統</a:t>
            </a:r>
            <a:endParaRPr lang="zh-TW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Freeform 7"/>
          <p:cNvSpPr>
            <a:spLocks noEditPoints="1"/>
          </p:cNvSpPr>
          <p:nvPr/>
        </p:nvSpPr>
        <p:spPr bwMode="auto">
          <a:xfrm>
            <a:off x="1881413" y="3682291"/>
            <a:ext cx="217142" cy="21616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76" tIns="33688" rIns="67376" bIns="33688" numCol="1" anchor="t" anchorCtr="0" compatLnSpc="1"/>
          <a:lstStyle/>
          <a:p>
            <a:endParaRPr lang="zh-CN" altLang="en-US" dirty="0">
              <a:solidFill>
                <a:schemeClr val="bg1">
                  <a:lumMod val="9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98556" y="3648634"/>
            <a:ext cx="4804012" cy="283478"/>
          </a:xfrm>
          <a:prstGeom prst="rect">
            <a:avLst/>
          </a:prstGeom>
          <a:noFill/>
        </p:spPr>
        <p:txBody>
          <a:bodyPr wrap="none" lIns="67376" tIns="33688" rIns="67376" bIns="3368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r>
              <a:rPr lang="zh-TW" altLang="en-US" sz="14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組員：</a:t>
            </a:r>
            <a:r>
              <a:rPr lang="zh-TW" altLang="en-US" sz="14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朱柔安、李悅閱、吳志遠、徐悅珊、宋昀庭、李是頡</a:t>
            </a:r>
            <a:endParaRPr lang="zh-CN" altLang="en-US" sz="14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0E009C89-31B3-4928-BD98-1D294329D9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21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25"/>
    </mc:Choice>
    <mc:Fallback xmlns="">
      <p:transition spd="slow" advTm="24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8473" y="344356"/>
            <a:ext cx="366837" cy="365183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99212" y="540163"/>
            <a:ext cx="244558" cy="24345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4" name="MH_Others_1"/>
          <p:cNvSpPr txBox="1"/>
          <p:nvPr>
            <p:custDataLst>
              <p:tags r:id="rId2"/>
            </p:custDataLst>
          </p:nvPr>
        </p:nvSpPr>
        <p:spPr>
          <a:xfrm>
            <a:off x="1080887" y="644489"/>
            <a:ext cx="907941" cy="2644243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5900" b="1" dirty="0">
                <a:solidFill>
                  <a:srgbClr val="00346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目錄</a:t>
            </a:r>
          </a:p>
        </p:txBody>
      </p:sp>
      <p:sp>
        <p:nvSpPr>
          <p:cNvPr id="25" name="MH_Others_2"/>
          <p:cNvSpPr txBox="1"/>
          <p:nvPr>
            <p:custDataLst>
              <p:tags r:id="rId3"/>
            </p:custDataLst>
          </p:nvPr>
        </p:nvSpPr>
        <p:spPr>
          <a:xfrm rot="5400000">
            <a:off x="-272383" y="1793732"/>
            <a:ext cx="2299098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500" dirty="0">
                <a:solidFill>
                  <a:srgbClr val="FFC000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2500" dirty="0">
              <a:solidFill>
                <a:srgbClr val="FFC000"/>
              </a:solidFill>
              <a:latin typeface="Franklin Gothic Heavy" panose="020B09030201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8311270" y="4578031"/>
            <a:ext cx="689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CB901D87-00E5-45EB-98E8-425F509BB134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3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grpSp>
        <p:nvGrpSpPr>
          <p:cNvPr id="43" name="群組 42"/>
          <p:cNvGrpSpPr/>
          <p:nvPr/>
        </p:nvGrpSpPr>
        <p:grpSpPr>
          <a:xfrm>
            <a:off x="2844378" y="836543"/>
            <a:ext cx="4083691" cy="3200260"/>
            <a:chOff x="2268314" y="677449"/>
            <a:chExt cx="4083691" cy="3200260"/>
          </a:xfrm>
        </p:grpSpPr>
        <p:sp>
          <p:nvSpPr>
            <p:cNvPr id="44" name="MH_Other_1"/>
            <p:cNvSpPr/>
            <p:nvPr>
              <p:custDataLst>
                <p:tags r:id="rId6"/>
              </p:custDataLst>
            </p:nvPr>
          </p:nvSpPr>
          <p:spPr>
            <a:xfrm flipV="1">
              <a:off x="3093359" y="1084618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5" name="MH_Other_2"/>
            <p:cNvSpPr/>
            <p:nvPr>
              <p:custDataLst>
                <p:tags r:id="rId7"/>
              </p:custDataLst>
            </p:nvPr>
          </p:nvSpPr>
          <p:spPr>
            <a:xfrm>
              <a:off x="3093359" y="677449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MH_Other_3"/>
            <p:cNvSpPr/>
            <p:nvPr>
              <p:custDataLst>
                <p:tags r:id="rId8"/>
              </p:custDataLst>
            </p:nvPr>
          </p:nvSpPr>
          <p:spPr>
            <a:xfrm flipV="1">
              <a:off x="3093359" y="1765957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7" name="MH_Other_4"/>
            <p:cNvSpPr/>
            <p:nvPr>
              <p:custDataLst>
                <p:tags r:id="rId9"/>
              </p:custDataLst>
            </p:nvPr>
          </p:nvSpPr>
          <p:spPr>
            <a:xfrm>
              <a:off x="3093359" y="1358787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MH_Other_5"/>
            <p:cNvSpPr/>
            <p:nvPr>
              <p:custDataLst>
                <p:tags r:id="rId10"/>
              </p:custDataLst>
            </p:nvPr>
          </p:nvSpPr>
          <p:spPr>
            <a:xfrm flipV="1">
              <a:off x="3093359" y="2446128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9" name="MH_Other_6"/>
            <p:cNvSpPr/>
            <p:nvPr>
              <p:custDataLst>
                <p:tags r:id="rId11"/>
              </p:custDataLst>
            </p:nvPr>
          </p:nvSpPr>
          <p:spPr>
            <a:xfrm>
              <a:off x="3093359" y="2040125"/>
              <a:ext cx="82037" cy="73501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0" name="MH_Other_7"/>
            <p:cNvSpPr/>
            <p:nvPr>
              <p:custDataLst>
                <p:tags r:id="rId12"/>
              </p:custDataLst>
            </p:nvPr>
          </p:nvSpPr>
          <p:spPr>
            <a:xfrm flipV="1">
              <a:off x="3093359" y="3127466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2" name="MH_Other_8"/>
            <p:cNvSpPr/>
            <p:nvPr>
              <p:custDataLst>
                <p:tags r:id="rId13"/>
              </p:custDataLst>
            </p:nvPr>
          </p:nvSpPr>
          <p:spPr>
            <a:xfrm>
              <a:off x="3093359" y="2720297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3" name="MH_Other_9"/>
            <p:cNvSpPr/>
            <p:nvPr>
              <p:custDataLst>
                <p:tags r:id="rId14"/>
              </p:custDataLst>
            </p:nvPr>
          </p:nvSpPr>
          <p:spPr>
            <a:xfrm>
              <a:off x="2474565" y="752116"/>
              <a:ext cx="1205105" cy="407170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MH_Other_10"/>
            <p:cNvSpPr/>
            <p:nvPr>
              <p:custDataLst>
                <p:tags r:id="rId15"/>
              </p:custDataLst>
            </p:nvPr>
          </p:nvSpPr>
          <p:spPr>
            <a:xfrm>
              <a:off x="2474565" y="1433454"/>
              <a:ext cx="1205105" cy="407170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MH_Other_11"/>
            <p:cNvSpPr/>
            <p:nvPr>
              <p:custDataLst>
                <p:tags r:id="rId16"/>
              </p:custDataLst>
            </p:nvPr>
          </p:nvSpPr>
          <p:spPr>
            <a:xfrm>
              <a:off x="2474565" y="2115327"/>
              <a:ext cx="1205105" cy="406184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6" name="MH_Other_12"/>
            <p:cNvSpPr/>
            <p:nvPr>
              <p:custDataLst>
                <p:tags r:id="rId17"/>
              </p:custDataLst>
            </p:nvPr>
          </p:nvSpPr>
          <p:spPr>
            <a:xfrm>
              <a:off x="2474565" y="2797585"/>
              <a:ext cx="1205105" cy="407169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7" name="MH_SubTitle_1"/>
            <p:cNvSpPr/>
            <p:nvPr>
              <p:custDataLst>
                <p:tags r:id="rId18"/>
              </p:custDataLst>
            </p:nvPr>
          </p:nvSpPr>
          <p:spPr>
            <a:xfrm>
              <a:off x="2268314" y="752116"/>
              <a:ext cx="825045" cy="407170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06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8" name="MH_SubTitle_2"/>
            <p:cNvSpPr/>
            <p:nvPr>
              <p:custDataLst>
                <p:tags r:id="rId19"/>
              </p:custDataLst>
            </p:nvPr>
          </p:nvSpPr>
          <p:spPr>
            <a:xfrm>
              <a:off x="2268314" y="1433454"/>
              <a:ext cx="825045" cy="407170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07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9" name="MH_SubTitle_3"/>
            <p:cNvSpPr/>
            <p:nvPr>
              <p:custDataLst>
                <p:tags r:id="rId20"/>
              </p:custDataLst>
            </p:nvPr>
          </p:nvSpPr>
          <p:spPr>
            <a:xfrm>
              <a:off x="2268314" y="2114611"/>
              <a:ext cx="825045" cy="406184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08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MH_SubTitle_4"/>
            <p:cNvSpPr/>
            <p:nvPr>
              <p:custDataLst>
                <p:tags r:id="rId21"/>
              </p:custDataLst>
            </p:nvPr>
          </p:nvSpPr>
          <p:spPr>
            <a:xfrm>
              <a:off x="2268314" y="2794964"/>
              <a:ext cx="825045" cy="407169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09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1" name="MH_Entry_1"/>
            <p:cNvSpPr/>
            <p:nvPr>
              <p:custDataLst>
                <p:tags r:id="rId22"/>
              </p:custDataLst>
            </p:nvPr>
          </p:nvSpPr>
          <p:spPr>
            <a:xfrm>
              <a:off x="4057459" y="774564"/>
              <a:ext cx="2294546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系統未來展望</a:t>
              </a:r>
            </a:p>
          </p:txBody>
        </p:sp>
        <p:sp>
          <p:nvSpPr>
            <p:cNvPr id="62" name="MH_Entry_2"/>
            <p:cNvSpPr/>
            <p:nvPr>
              <p:custDataLst>
                <p:tags r:id="rId23"/>
              </p:custDataLst>
            </p:nvPr>
          </p:nvSpPr>
          <p:spPr>
            <a:xfrm>
              <a:off x="4057459" y="1455902"/>
              <a:ext cx="2294546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困難與解決方式</a:t>
              </a:r>
              <a:endParaRPr lang="en-US" altLang="zh-CN" sz="2500" b="1" dirty="0">
                <a:solidFill>
                  <a:srgbClr val="17375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3" name="MH_Entry_3"/>
            <p:cNvSpPr/>
            <p:nvPr>
              <p:custDataLst>
                <p:tags r:id="rId24"/>
              </p:custDataLst>
            </p:nvPr>
          </p:nvSpPr>
          <p:spPr>
            <a:xfrm>
              <a:off x="4057458" y="2137282"/>
              <a:ext cx="2243303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自我檢討及改善</a:t>
              </a:r>
              <a:endParaRPr lang="en-US" altLang="zh-CN" sz="2500" b="1" dirty="0">
                <a:solidFill>
                  <a:srgbClr val="17375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4" name="MH_Entry_4"/>
            <p:cNvSpPr/>
            <p:nvPr>
              <p:custDataLst>
                <p:tags r:id="rId25"/>
              </p:custDataLst>
            </p:nvPr>
          </p:nvSpPr>
          <p:spPr>
            <a:xfrm>
              <a:off x="4057459" y="3492987"/>
              <a:ext cx="2243302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分工表及時程表</a:t>
              </a:r>
              <a:endParaRPr lang="en-US" altLang="zh-CN" sz="2500" b="1" dirty="0">
                <a:solidFill>
                  <a:srgbClr val="17375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5" name="MH_Other_1"/>
            <p:cNvSpPr/>
            <p:nvPr>
              <p:custDataLst>
                <p:tags r:id="rId26"/>
              </p:custDataLst>
            </p:nvPr>
          </p:nvSpPr>
          <p:spPr>
            <a:xfrm flipV="1">
              <a:off x="3093359" y="3803041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6" name="MH_Other_2"/>
            <p:cNvSpPr/>
            <p:nvPr>
              <p:custDataLst>
                <p:tags r:id="rId27"/>
              </p:custDataLst>
            </p:nvPr>
          </p:nvSpPr>
          <p:spPr>
            <a:xfrm>
              <a:off x="3093359" y="3395872"/>
              <a:ext cx="82037" cy="74667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7" name="MH_Other_9"/>
            <p:cNvSpPr/>
            <p:nvPr>
              <p:custDataLst>
                <p:tags r:id="rId28"/>
              </p:custDataLst>
            </p:nvPr>
          </p:nvSpPr>
          <p:spPr>
            <a:xfrm>
              <a:off x="2474565" y="3470539"/>
              <a:ext cx="1205105" cy="407170"/>
            </a:xfrm>
            <a:prstGeom prst="rightArrow">
              <a:avLst>
                <a:gd name="adj1" fmla="val 72581"/>
                <a:gd name="adj2" fmla="val 46774"/>
              </a:avLst>
            </a:prstGeom>
            <a:solidFill>
              <a:srgbClr val="FFC000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4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8" name="MH_SubTitle_1"/>
            <p:cNvSpPr/>
            <p:nvPr>
              <p:custDataLst>
                <p:tags r:id="rId29"/>
              </p:custDataLst>
            </p:nvPr>
          </p:nvSpPr>
          <p:spPr>
            <a:xfrm>
              <a:off x="2268314" y="3470539"/>
              <a:ext cx="825045" cy="407170"/>
            </a:xfrm>
            <a:prstGeom prst="rect">
              <a:avLst/>
            </a:prstGeom>
            <a:solidFill>
              <a:srgbClr val="17375E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defTabSz="638367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200" dirty="0">
                  <a:solidFill>
                    <a:srgbClr val="FFFFFF"/>
                  </a:solidFill>
                  <a:latin typeface="Franklin Gothic Heavy" panose="020B09030201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10</a:t>
              </a:r>
              <a:endParaRPr lang="zh-CN" altLang="en-US" sz="2200" dirty="0">
                <a:solidFill>
                  <a:srgbClr val="FFFFFF"/>
                </a:solidFill>
                <a:latin typeface="Franklin Gothic Heavy" panose="020B09030201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9" name="MH_Entry_3"/>
            <p:cNvSpPr/>
            <p:nvPr>
              <p:custDataLst>
                <p:tags r:id="rId30"/>
              </p:custDataLst>
            </p:nvPr>
          </p:nvSpPr>
          <p:spPr>
            <a:xfrm>
              <a:off x="4057459" y="2806187"/>
              <a:ext cx="1379208" cy="384721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500" b="1" dirty="0">
                  <a:solidFill>
                    <a:srgbClr val="17375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專題建議</a:t>
              </a:r>
              <a:endParaRPr lang="zh-CN" altLang="en-US" sz="2500" b="1" dirty="0">
                <a:solidFill>
                  <a:srgbClr val="17375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9" name="音訊 8">
            <a:hlinkClick r:id="" action="ppaction://media"/>
            <a:extLst>
              <a:ext uri="{FF2B5EF4-FFF2-40B4-BE49-F238E27FC236}">
                <a16:creationId xmlns:a16="http://schemas.microsoft.com/office/drawing/2014/main" id="{853379EF-D888-4729-B7E2-910DD5B8596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3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11370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60"/>
    </mc:Choice>
    <mc:Fallback xmlns="">
      <p:transition spd="slow" advTm="8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1"/>
                            </p:stCondLst>
                            <p:childTnLst>
                              <p:par>
                                <p:cTn id="1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 animBg="1"/>
      <p:bldP spid="3" grpId="0" animBg="1"/>
      <p:bldP spid="24" grpId="0"/>
      <p:bldP spid="25" grpId="0"/>
      <p:bldP spid="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-1" y="2177826"/>
            <a:ext cx="9008695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01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 系統簡介</a:t>
            </a:r>
          </a:p>
        </p:txBody>
      </p:sp>
      <p:pic>
        <p:nvPicPr>
          <p:cNvPr id="8" name="音訊 7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97863" y="4337050"/>
            <a:ext cx="487362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540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07"/>
    </mc:Choice>
    <mc:Fallback xmlns="">
      <p:transition spd="slow" advTm="9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8311270" y="4578031"/>
            <a:ext cx="689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0AF5CE43-1D78-43A4-9CF1-932C692AD2C8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5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32982" y="2376140"/>
            <a:ext cx="9001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受夠掃</a:t>
            </a:r>
            <a:r>
              <a:rPr lang="en-US" altLang="zh-TW" sz="5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QR</a:t>
            </a:r>
            <a:r>
              <a:rPr lang="zh-TW" altLang="en-US" sz="5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5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Code</a:t>
            </a:r>
            <a:r>
              <a:rPr lang="zh-TW" altLang="en-US" sz="5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點名了嗎</a:t>
            </a:r>
            <a:r>
              <a:rPr lang="en-US" altLang="zh-TW" sz="5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54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3FA7A8B-4146-43B1-A3EB-1C40F65DB237}"/>
              </a:ext>
            </a:extLst>
          </p:cNvPr>
          <p:cNvSpPr txBox="1"/>
          <p:nvPr/>
        </p:nvSpPr>
        <p:spPr>
          <a:xfrm>
            <a:off x="-728" y="1303154"/>
            <a:ext cx="9001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防疫期間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1672737" y="935107"/>
            <a:ext cx="56556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刷臉</a:t>
            </a:r>
          </a:p>
        </p:txBody>
      </p:sp>
      <p:pic>
        <p:nvPicPr>
          <p:cNvPr id="11" name="音訊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7863" y="4337050"/>
            <a:ext cx="487362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5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82"/>
    </mc:Choice>
    <mc:Fallback xmlns="">
      <p:transition spd="slow" advTm="10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  <p:bldP spid="4" grpId="0"/>
      <p:bldP spid="4" grpId="1"/>
      <p:bldP spid="5" grpId="0"/>
      <p:bldP spid="5" grpId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29" name="矩形 28"/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587648" y="307751"/>
              <a:ext cx="3127740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系統簡介</a:t>
              </a:r>
              <a:r>
                <a:rPr lang="en-US" altLang="zh-TW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_</a:t>
              </a: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流程介紹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8311270" y="4578031"/>
            <a:ext cx="689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2F834FDC-0533-4155-B24D-AC1B95D2B72E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6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grpSp>
        <p:nvGrpSpPr>
          <p:cNvPr id="8" name="群組 7"/>
          <p:cNvGrpSpPr/>
          <p:nvPr/>
        </p:nvGrpSpPr>
        <p:grpSpPr>
          <a:xfrm>
            <a:off x="1211341" y="2932286"/>
            <a:ext cx="6578442" cy="1604034"/>
            <a:chOff x="800071" y="2932286"/>
            <a:chExt cx="6578442" cy="1604034"/>
          </a:xfrm>
        </p:grpSpPr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5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7496" y="3456320"/>
              <a:ext cx="1080000" cy="1080000"/>
            </a:xfrm>
            <a:prstGeom prst="rect">
              <a:avLst/>
            </a:prstGeom>
          </p:spPr>
        </p:pic>
        <p:sp>
          <p:nvSpPr>
            <p:cNvPr id="46" name="文字方塊 45"/>
            <p:cNvSpPr txBox="1"/>
            <p:nvPr/>
          </p:nvSpPr>
          <p:spPr>
            <a:xfrm>
              <a:off x="1579607" y="3055397"/>
              <a:ext cx="10357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身分比對</a:t>
              </a:r>
            </a:p>
          </p:txBody>
        </p:sp>
        <p:pic>
          <p:nvPicPr>
            <p:cNvPr id="23" name="圖片 22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7136" y="3456320"/>
              <a:ext cx="1080000" cy="1080000"/>
            </a:xfrm>
            <a:prstGeom prst="rect">
              <a:avLst/>
            </a:prstGeom>
          </p:spPr>
        </p:pic>
        <p:sp>
          <p:nvSpPr>
            <p:cNvPr id="48" name="文字方塊 47"/>
            <p:cNvSpPr txBox="1"/>
            <p:nvPr/>
          </p:nvSpPr>
          <p:spPr>
            <a:xfrm>
              <a:off x="3620827" y="3055397"/>
              <a:ext cx="14126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寫入到課時間</a:t>
              </a:r>
            </a:p>
          </p:txBody>
        </p:sp>
        <p:pic>
          <p:nvPicPr>
            <p:cNvPr id="24" name="圖片 23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11606" y="3456320"/>
              <a:ext cx="1080000" cy="1080000"/>
            </a:xfrm>
            <a:prstGeom prst="rect">
              <a:avLst/>
            </a:prstGeom>
          </p:spPr>
        </p:pic>
        <p:sp>
          <p:nvSpPr>
            <p:cNvPr id="51" name="文字方塊 50"/>
            <p:cNvSpPr txBox="1"/>
            <p:nvPr/>
          </p:nvSpPr>
          <p:spPr>
            <a:xfrm>
              <a:off x="5716857" y="2932286"/>
              <a:ext cx="16616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語音確認身分及到課時間</a:t>
              </a:r>
            </a:p>
          </p:txBody>
        </p:sp>
        <p:sp>
          <p:nvSpPr>
            <p:cNvPr id="52" name="向右箭號 51"/>
            <p:cNvSpPr/>
            <p:nvPr/>
          </p:nvSpPr>
          <p:spPr>
            <a:xfrm>
              <a:off x="800071" y="3852354"/>
              <a:ext cx="360040" cy="287931"/>
            </a:xfrm>
            <a:prstGeom prst="rightArrow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向右箭號 52"/>
            <p:cNvSpPr/>
            <p:nvPr/>
          </p:nvSpPr>
          <p:spPr>
            <a:xfrm>
              <a:off x="5259351" y="3852354"/>
              <a:ext cx="360040" cy="287931"/>
            </a:xfrm>
            <a:prstGeom prst="rightArrow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向右箭號 53"/>
            <p:cNvSpPr/>
            <p:nvPr/>
          </p:nvSpPr>
          <p:spPr>
            <a:xfrm>
              <a:off x="3034881" y="3852354"/>
              <a:ext cx="360040" cy="287931"/>
            </a:xfrm>
            <a:prstGeom prst="rightArrow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383328" y="1013960"/>
            <a:ext cx="8234469" cy="1512048"/>
            <a:chOff x="422060" y="1013960"/>
            <a:chExt cx="8234469" cy="1512048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8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2921" y="1446008"/>
              <a:ext cx="1079920" cy="1079920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9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7311" y="1446008"/>
              <a:ext cx="1080000" cy="1080000"/>
            </a:xfrm>
            <a:prstGeom prst="rect">
              <a:avLst/>
            </a:prstGeom>
          </p:spPr>
        </p:pic>
        <p:pic>
          <p:nvPicPr>
            <p:cNvPr id="13" name="圖片 12"/>
            <p:cNvPicPr>
              <a:picLocks noChangeAspect="1"/>
            </p:cNvPicPr>
            <p:nvPr/>
          </p:nvPicPr>
          <p:blipFill>
            <a:blip r:embed="rId10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1781" y="1445928"/>
              <a:ext cx="1080000" cy="1080000"/>
            </a:xfrm>
            <a:prstGeom prst="rect">
              <a:avLst/>
            </a:prstGeom>
          </p:spPr>
        </p:pic>
        <p:sp>
          <p:nvSpPr>
            <p:cNvPr id="18" name="文字方塊 17"/>
            <p:cNvSpPr txBox="1"/>
            <p:nvPr/>
          </p:nvSpPr>
          <p:spPr>
            <a:xfrm>
              <a:off x="2890425" y="1013960"/>
              <a:ext cx="10089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鏡頭拍攝</a:t>
              </a:r>
            </a:p>
          </p:txBody>
        </p:sp>
        <p:sp>
          <p:nvSpPr>
            <p:cNvPr id="44" name="文字方塊 43"/>
            <p:cNvSpPr txBox="1"/>
            <p:nvPr/>
          </p:nvSpPr>
          <p:spPr>
            <a:xfrm>
              <a:off x="4881120" y="1013960"/>
              <a:ext cx="14444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偵測人臉位置</a:t>
              </a:r>
            </a:p>
          </p:txBody>
        </p:sp>
        <p:sp>
          <p:nvSpPr>
            <p:cNvPr id="45" name="文字方塊 44"/>
            <p:cNvSpPr txBox="1"/>
            <p:nvPr/>
          </p:nvSpPr>
          <p:spPr>
            <a:xfrm>
              <a:off x="6987032" y="1013960"/>
              <a:ext cx="1669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相似度辨識身分</a:t>
              </a:r>
            </a:p>
          </p:txBody>
        </p:sp>
        <p:sp>
          <p:nvSpPr>
            <p:cNvPr id="26" name="向右箭號 25"/>
            <p:cNvSpPr/>
            <p:nvPr/>
          </p:nvSpPr>
          <p:spPr>
            <a:xfrm>
              <a:off x="4305056" y="1878056"/>
              <a:ext cx="360040" cy="287931"/>
            </a:xfrm>
            <a:prstGeom prst="rightArrow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向右箭號 54"/>
            <p:cNvSpPr/>
            <p:nvPr/>
          </p:nvSpPr>
          <p:spPr>
            <a:xfrm>
              <a:off x="6529526" y="1841962"/>
              <a:ext cx="360040" cy="287931"/>
            </a:xfrm>
            <a:prstGeom prst="rightArrow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11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048" y="1445928"/>
              <a:ext cx="1080000" cy="1080000"/>
            </a:xfrm>
            <a:prstGeom prst="rect">
              <a:avLst/>
            </a:prstGeom>
          </p:spPr>
        </p:pic>
        <p:sp>
          <p:nvSpPr>
            <p:cNvPr id="27" name="向右箭號 26"/>
            <p:cNvSpPr/>
            <p:nvPr/>
          </p:nvSpPr>
          <p:spPr>
            <a:xfrm>
              <a:off x="2080526" y="1878056"/>
              <a:ext cx="360040" cy="287931"/>
            </a:xfrm>
            <a:prstGeom prst="rightArrow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422060" y="1013960"/>
              <a:ext cx="14419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選擇使用身分</a:t>
              </a:r>
            </a:p>
          </p:txBody>
        </p:sp>
      </p:grpSp>
      <p:pic>
        <p:nvPicPr>
          <p:cNvPr id="28" name="音訊 2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297863" y="4337050"/>
            <a:ext cx="487362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58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641"/>
    </mc:Choice>
    <mc:Fallback xmlns="">
      <p:transition spd="slow" advTm="316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-35943" y="2177826"/>
            <a:ext cx="9037067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02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 系統動機及目的</a:t>
            </a:r>
            <a:endParaRPr lang="zh-CN" altLang="en-US" sz="55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 panose="020B0604020202020204" pitchFamily="34" charset="0"/>
            </a:endParaRPr>
          </a:p>
        </p:txBody>
      </p:sp>
      <p:pic>
        <p:nvPicPr>
          <p:cNvPr id="2" name="音訊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97863" y="4337050"/>
            <a:ext cx="487362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5480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54"/>
    </mc:Choice>
    <mc:Fallback xmlns="">
      <p:transition spd="slow" advTm="6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5228" y="215900"/>
            <a:ext cx="9006353" cy="581578"/>
            <a:chOff x="-5228" y="215900"/>
            <a:chExt cx="9023119" cy="581578"/>
          </a:xfrm>
        </p:grpSpPr>
        <p:sp>
          <p:nvSpPr>
            <p:cNvPr id="29" name="矩形 28"/>
            <p:cNvSpPr/>
            <p:nvPr/>
          </p:nvSpPr>
          <p:spPr>
            <a:xfrm>
              <a:off x="-5228" y="221231"/>
              <a:ext cx="250513" cy="57624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64819" y="215900"/>
              <a:ext cx="103295" cy="5762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flipV="1">
              <a:off x="8903099" y="328938"/>
              <a:ext cx="114792" cy="422907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89" tIns="33694" rIns="67389" bIns="33694" rtlCol="0" anchor="ctr"/>
            <a:lstStyle/>
            <a:p>
              <a:pPr algn="ctr" defTabSz="673312"/>
              <a:endParaRPr lang="zh-CN" altLang="en-US" sz="1700" dirty="0">
                <a:solidFill>
                  <a:srgbClr val="4E639C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587648" y="307751"/>
              <a:ext cx="2406319" cy="4154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defTabSz="63836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700" b="1" dirty="0">
                  <a:solidFill>
                    <a:prstClr val="black">
                      <a:lumMod val="65000"/>
                      <a:lumOff val="35000"/>
                    </a:prstClr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系統動機及目的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8311270" y="4578031"/>
            <a:ext cx="689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P.</a:t>
            </a:r>
            <a:fld id="{0F009EB4-020E-40F1-8108-2561969D8C9E}" type="slidenum">
              <a:rPr lang="en-US" altLang="zh-TW" sz="2400" b="1" smtClean="0">
                <a:solidFill>
                  <a:srgbClr val="17375E"/>
                </a:solidFill>
                <a:latin typeface="Arial Black" panose="020B0A04020102020204" pitchFamily="34" charset="0"/>
                <a:ea typeface="微軟正黑體" panose="020B0604030504040204" pitchFamily="34" charset="-120"/>
              </a:rPr>
              <a:t>8</a:t>
            </a:fld>
            <a:endParaRPr lang="zh-TW" altLang="en-US" sz="2400" b="1" dirty="0">
              <a:solidFill>
                <a:srgbClr val="17375E"/>
              </a:solidFill>
              <a:latin typeface="Arial Black" panose="020B0A04020102020204" pitchFamily="34" charset="0"/>
              <a:ea typeface="微軟正黑體" panose="020B0604030504040204" pitchFamily="34" charset="-120"/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1116186" y="1079996"/>
            <a:ext cx="6590346" cy="3229660"/>
            <a:chOff x="1114109" y="1236168"/>
            <a:chExt cx="6590346" cy="322966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73B41106-579D-45B1-B089-7B75B179A762}"/>
                </a:ext>
              </a:extLst>
            </p:cNvPr>
            <p:cNvSpPr/>
            <p:nvPr/>
          </p:nvSpPr>
          <p:spPr>
            <a:xfrm>
              <a:off x="3497134" y="1495837"/>
              <a:ext cx="1864374" cy="296999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1737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975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2BE1578-871F-4005-8A77-34CC6AC3E831}"/>
                </a:ext>
              </a:extLst>
            </p:cNvPr>
            <p:cNvSpPr/>
            <p:nvPr/>
          </p:nvSpPr>
          <p:spPr>
            <a:xfrm>
              <a:off x="3930709" y="1236168"/>
              <a:ext cx="997223" cy="526340"/>
            </a:xfrm>
            <a:prstGeom prst="rect">
              <a:avLst/>
            </a:prstGeom>
            <a:solidFill>
              <a:srgbClr val="17375E"/>
            </a:solidFill>
            <a:ln>
              <a:solidFill>
                <a:srgbClr val="1737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975">
                <a:sym typeface="+mn-ea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9BD9C92-6BF4-4226-96B1-A458AF417ABF}"/>
                </a:ext>
              </a:extLst>
            </p:cNvPr>
            <p:cNvSpPr/>
            <p:nvPr/>
          </p:nvSpPr>
          <p:spPr>
            <a:xfrm>
              <a:off x="5840079" y="1495837"/>
              <a:ext cx="1864374" cy="296999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1737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975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9F8D379C-CCA9-4A14-9CDC-0C34D3260A21}"/>
                </a:ext>
              </a:extLst>
            </p:cNvPr>
            <p:cNvSpPr/>
            <p:nvPr/>
          </p:nvSpPr>
          <p:spPr>
            <a:xfrm>
              <a:off x="6273653" y="1236168"/>
              <a:ext cx="997223" cy="526340"/>
            </a:xfrm>
            <a:prstGeom prst="rect">
              <a:avLst/>
            </a:prstGeom>
            <a:solidFill>
              <a:srgbClr val="17375E"/>
            </a:solidFill>
            <a:ln>
              <a:solidFill>
                <a:srgbClr val="1737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975">
                <a:sym typeface="+mn-ea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F8CB9FD9-5919-462B-9112-478A643A127C}"/>
                </a:ext>
              </a:extLst>
            </p:cNvPr>
            <p:cNvSpPr/>
            <p:nvPr/>
          </p:nvSpPr>
          <p:spPr>
            <a:xfrm>
              <a:off x="1114109" y="1495837"/>
              <a:ext cx="1864374" cy="2969991"/>
            </a:xfrm>
            <a:prstGeom prst="rect">
              <a:avLst/>
            </a:prstGeom>
            <a:solidFill>
              <a:srgbClr val="3A3A3A">
                <a:alpha val="0"/>
              </a:srgbClr>
            </a:solidFill>
            <a:ln>
              <a:solidFill>
                <a:srgbClr val="1737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975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342E42F3-C80E-4B51-80E6-F9439CE33F1E}"/>
                </a:ext>
              </a:extLst>
            </p:cNvPr>
            <p:cNvSpPr/>
            <p:nvPr/>
          </p:nvSpPr>
          <p:spPr>
            <a:xfrm>
              <a:off x="1547684" y="1236168"/>
              <a:ext cx="997223" cy="526340"/>
            </a:xfrm>
            <a:prstGeom prst="rect">
              <a:avLst/>
            </a:prstGeom>
            <a:solidFill>
              <a:srgbClr val="17375E"/>
            </a:solidFill>
            <a:ln>
              <a:solidFill>
                <a:srgbClr val="1737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7204" tIns="33602" rIns="67204" bIns="33602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975"/>
            </a:p>
          </p:txBody>
        </p:sp>
        <p:sp>
          <p:nvSpPr>
            <p:cNvPr id="31" name="文本框 15">
              <a:extLst>
                <a:ext uri="{FF2B5EF4-FFF2-40B4-BE49-F238E27FC236}">
                  <a16:creationId xmlns:a16="http://schemas.microsoft.com/office/drawing/2014/main" id="{0C7B2733-BCBA-4442-8001-2BE7E9CE492D}"/>
                </a:ext>
              </a:extLst>
            </p:cNvPr>
            <p:cNvSpPr txBox="1"/>
            <p:nvPr/>
          </p:nvSpPr>
          <p:spPr>
            <a:xfrm>
              <a:off x="1137909" y="2852540"/>
              <a:ext cx="17972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TW" altLang="en-US" sz="120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+mn-ea"/>
                </a:rPr>
                <a:t>因近期受疫情影響，老師們需全面掌握到課學生的人數及身分。</a:t>
              </a:r>
              <a:endParaRPr lang="en-US" altLang="zh-TW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endParaRPr>
            </a:p>
            <a:p>
              <a:pPr algn="just"/>
              <a:endParaRPr lang="en-US" altLang="zh-TW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endParaRPr>
            </a:p>
            <a:p>
              <a:pPr algn="just"/>
              <a:r>
                <a:rPr lang="zh-TW" altLang="en-US" sz="120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+mn-ea"/>
                </a:rPr>
                <a:t>為避免出現防疫漏洞，因而發展出此項點名系統，幫助老師掌握到課學生之身分。</a:t>
              </a:r>
              <a:endParaRPr lang="en-US" altLang="zh-CN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" name="文本框 16">
              <a:extLst>
                <a:ext uri="{FF2B5EF4-FFF2-40B4-BE49-F238E27FC236}">
                  <a16:creationId xmlns:a16="http://schemas.microsoft.com/office/drawing/2014/main" id="{78E27005-8323-42F1-9922-DC7C06CE40D1}"/>
                </a:ext>
              </a:extLst>
            </p:cNvPr>
            <p:cNvSpPr txBox="1"/>
            <p:nvPr/>
          </p:nvSpPr>
          <p:spPr>
            <a:xfrm>
              <a:off x="1121190" y="2512424"/>
              <a:ext cx="18742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新冠肺炎疫情</a:t>
              </a:r>
              <a:endParaRPr lang="zh-CN" altLang="en-US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5" name="文本框 17">
              <a:extLst>
                <a:ext uri="{FF2B5EF4-FFF2-40B4-BE49-F238E27FC236}">
                  <a16:creationId xmlns:a16="http://schemas.microsoft.com/office/drawing/2014/main" id="{A48D8AA4-C164-4D04-AF44-2A2339E5DBEB}"/>
                </a:ext>
              </a:extLst>
            </p:cNvPr>
            <p:cNvSpPr txBox="1"/>
            <p:nvPr/>
          </p:nvSpPr>
          <p:spPr>
            <a:xfrm>
              <a:off x="3519202" y="2847853"/>
              <a:ext cx="17972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TW" altLang="en-US" sz="120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考量老師上課時間有限，若再加上口頭點名時間，對全體師生來說非有效率的教學方式。</a:t>
              </a:r>
              <a:endParaRPr lang="en-US" altLang="zh-TW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just"/>
              <a:endParaRPr lang="en-US" altLang="zh-TW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just"/>
              <a:r>
                <a:rPr lang="zh-TW" altLang="en-US" sz="120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因而發展此項點名系統，減少老師在課堂上點名所需花費的時間。</a:t>
              </a:r>
              <a:endParaRPr lang="en-US" altLang="zh-CN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6" name="文本框 18">
              <a:extLst>
                <a:ext uri="{FF2B5EF4-FFF2-40B4-BE49-F238E27FC236}">
                  <a16:creationId xmlns:a16="http://schemas.microsoft.com/office/drawing/2014/main" id="{371D3F62-34CF-4F29-8348-5B761D5EEBF4}"/>
                </a:ext>
              </a:extLst>
            </p:cNvPr>
            <p:cNvSpPr txBox="1"/>
            <p:nvPr/>
          </p:nvSpPr>
          <p:spPr>
            <a:xfrm>
              <a:off x="3529943" y="2509299"/>
              <a:ext cx="18479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省時、有效率</a:t>
              </a:r>
              <a:endParaRPr lang="zh-CN" altLang="en-US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7" name="文本框 19">
              <a:extLst>
                <a:ext uri="{FF2B5EF4-FFF2-40B4-BE49-F238E27FC236}">
                  <a16:creationId xmlns:a16="http://schemas.microsoft.com/office/drawing/2014/main" id="{29A4ADDD-A97E-4744-AB98-6C63A247F0CF}"/>
                </a:ext>
              </a:extLst>
            </p:cNvPr>
            <p:cNvSpPr txBox="1"/>
            <p:nvPr/>
          </p:nvSpPr>
          <p:spPr>
            <a:xfrm>
              <a:off x="5863167" y="2847853"/>
              <a:ext cx="17972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TW" altLang="en-US" sz="120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+mn-ea"/>
                </a:rPr>
                <a:t>利用臉部辨識系統進行相似度辨識能更精確的掌握學生身分，也可避免學生出現任意點名的情況發生。</a:t>
              </a:r>
              <a:endParaRPr lang="en-US" altLang="zh-CN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8" name="文本框 20">
              <a:extLst>
                <a:ext uri="{FF2B5EF4-FFF2-40B4-BE49-F238E27FC236}">
                  <a16:creationId xmlns:a16="http://schemas.microsoft.com/office/drawing/2014/main" id="{0CCC6333-E0DB-4AFD-988C-6ADC3B6A76E5}"/>
                </a:ext>
              </a:extLst>
            </p:cNvPr>
            <p:cNvSpPr txBox="1"/>
            <p:nvPr/>
          </p:nvSpPr>
          <p:spPr>
            <a:xfrm>
              <a:off x="5840079" y="2519411"/>
              <a:ext cx="18643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精準辨識學生身分</a:t>
              </a:r>
              <a:endParaRPr lang="zh-CN" altLang="en-US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文本框 21">
              <a:extLst>
                <a:ext uri="{FF2B5EF4-FFF2-40B4-BE49-F238E27FC236}">
                  <a16:creationId xmlns:a16="http://schemas.microsoft.com/office/drawing/2014/main" id="{B26A43BA-70D3-4246-997D-5BCBC3D79B28}"/>
                </a:ext>
              </a:extLst>
            </p:cNvPr>
            <p:cNvSpPr txBox="1"/>
            <p:nvPr/>
          </p:nvSpPr>
          <p:spPr>
            <a:xfrm>
              <a:off x="1796188" y="1258325"/>
              <a:ext cx="527709" cy="49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46" dirty="0">
                  <a:solidFill>
                    <a:schemeClr val="bg1"/>
                  </a:solidFill>
                </a:rPr>
                <a:t>01</a:t>
              </a:r>
              <a:endParaRPr lang="zh-CN" altLang="en-US" sz="2646" dirty="0">
                <a:solidFill>
                  <a:schemeClr val="bg1"/>
                </a:solidFill>
              </a:endParaRPr>
            </a:p>
          </p:txBody>
        </p:sp>
        <p:sp>
          <p:nvSpPr>
            <p:cNvPr id="40" name="文本框 22">
              <a:extLst>
                <a:ext uri="{FF2B5EF4-FFF2-40B4-BE49-F238E27FC236}">
                  <a16:creationId xmlns:a16="http://schemas.microsoft.com/office/drawing/2014/main" id="{AFBB7908-AE5F-4E53-BF3E-47399520BC5E}"/>
                </a:ext>
              </a:extLst>
            </p:cNvPr>
            <p:cNvSpPr txBox="1"/>
            <p:nvPr/>
          </p:nvSpPr>
          <p:spPr>
            <a:xfrm>
              <a:off x="4180646" y="1258325"/>
              <a:ext cx="527709" cy="49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46" dirty="0">
                  <a:solidFill>
                    <a:schemeClr val="bg1"/>
                  </a:solidFill>
                </a:rPr>
                <a:t>02</a:t>
              </a:r>
              <a:endParaRPr lang="zh-CN" altLang="en-US" sz="2646" dirty="0">
                <a:solidFill>
                  <a:schemeClr val="bg1"/>
                </a:solidFill>
              </a:endParaRPr>
            </a:p>
          </p:txBody>
        </p:sp>
        <p:sp>
          <p:nvSpPr>
            <p:cNvPr id="41" name="文本框 23">
              <a:extLst>
                <a:ext uri="{FF2B5EF4-FFF2-40B4-BE49-F238E27FC236}">
                  <a16:creationId xmlns:a16="http://schemas.microsoft.com/office/drawing/2014/main" id="{5F7514B6-1A2C-4089-8966-382A4F3592DF}"/>
                </a:ext>
              </a:extLst>
            </p:cNvPr>
            <p:cNvSpPr txBox="1"/>
            <p:nvPr/>
          </p:nvSpPr>
          <p:spPr>
            <a:xfrm>
              <a:off x="6543251" y="1258325"/>
              <a:ext cx="527709" cy="49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46" dirty="0">
                  <a:solidFill>
                    <a:schemeClr val="bg1"/>
                  </a:solidFill>
                </a:rPr>
                <a:t>03</a:t>
              </a:r>
              <a:endParaRPr lang="zh-CN" altLang="en-US" sz="2646" dirty="0">
                <a:solidFill>
                  <a:schemeClr val="bg1"/>
                </a:solidFill>
              </a:endParaRPr>
            </a:p>
          </p:txBody>
        </p:sp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4258" y="1904189"/>
              <a:ext cx="540000" cy="540000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9320" y="1903882"/>
              <a:ext cx="540000" cy="540000"/>
            </a:xfrm>
            <a:prstGeom prst="rect">
              <a:avLst/>
            </a:prstGeom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2264" y="1903086"/>
              <a:ext cx="540000" cy="540000"/>
            </a:xfrm>
            <a:prstGeom prst="rect">
              <a:avLst/>
            </a:prstGeom>
          </p:spPr>
        </p:pic>
      </p:grp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A935E6-B5C4-4FFD-8369-2F357497022E}"/>
              </a:ext>
            </a:extLst>
          </p:cNvPr>
          <p:cNvSpPr txBox="1"/>
          <p:nvPr/>
        </p:nvSpPr>
        <p:spPr>
          <a:xfrm>
            <a:off x="3366457" y="4436652"/>
            <a:ext cx="2160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1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sz="11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老師不再因點名口乾舌躁了呢</a:t>
            </a:r>
            <a:endParaRPr lang="en-US" altLang="zh-TW" sz="1100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音訊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297863" y="4337050"/>
            <a:ext cx="487362" cy="487363"/>
          </a:xfrm>
          <a:prstGeom prst="rect">
            <a:avLst/>
          </a:prstGeom>
        </p:spPr>
      </p:pic>
      <p:sp>
        <p:nvSpPr>
          <p:cNvPr id="42" name="文字方塊 41">
            <a:extLst>
              <a:ext uri="{FF2B5EF4-FFF2-40B4-BE49-F238E27FC236}">
                <a16:creationId xmlns:a16="http://schemas.microsoft.com/office/drawing/2014/main" id="{FE979887-E855-4C73-B2FD-093A1B3CF00E}"/>
              </a:ext>
            </a:extLst>
          </p:cNvPr>
          <p:cNvSpPr txBox="1"/>
          <p:nvPr/>
        </p:nvSpPr>
        <p:spPr>
          <a:xfrm>
            <a:off x="1023585" y="4416363"/>
            <a:ext cx="2160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sz="11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同學不用再瘋狂掃</a:t>
            </a:r>
            <a:r>
              <a:rPr lang="en-US" altLang="zh-TW" sz="1100" dirty="0" err="1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QrCode</a:t>
            </a:r>
            <a:r>
              <a:rPr lang="zh-TW" altLang="en-US" sz="11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了</a:t>
            </a: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806AD560-6CEF-4567-9C78-CDC2ACF02EFD}"/>
              </a:ext>
            </a:extLst>
          </p:cNvPr>
          <p:cNvSpPr txBox="1"/>
          <p:nvPr/>
        </p:nvSpPr>
        <p:spPr>
          <a:xfrm>
            <a:off x="5734559" y="4420016"/>
            <a:ext cx="2160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sz="11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再也不需重複輸入學號姓名耶</a:t>
            </a:r>
          </a:p>
        </p:txBody>
      </p:sp>
    </p:spTree>
    <p:extLst>
      <p:ext uri="{BB962C8B-B14F-4D97-AF65-F5344CB8AC3E}">
        <p14:creationId xmlns:p14="http://schemas.microsoft.com/office/powerpoint/2010/main" val="175786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14"/>
    </mc:Choice>
    <mc:Fallback xmlns="">
      <p:transition spd="slow" advTm="49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/>
      <p:bldP spid="4" grpId="0"/>
      <p:bldP spid="42" grpId="0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728068"/>
            <a:ext cx="9008695" cy="1801626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-413984" y="2177826"/>
            <a:ext cx="9829092" cy="84638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ctr" defTabSz="638367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03</a:t>
            </a:r>
            <a:r>
              <a:rPr lang="zh-TW" altLang="en-US" sz="5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rPr>
              <a:t> 系統功能</a:t>
            </a:r>
          </a:p>
        </p:txBody>
      </p:sp>
      <p:pic>
        <p:nvPicPr>
          <p:cNvPr id="5" name="音訊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78825" y="44180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7247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57"/>
    </mc:Choice>
    <mc:Fallback xmlns="">
      <p:transition spd="slow" advTm="14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6" grpId="0" animBg="1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OK6.pptx1231212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2.5|1.4|1|1.8|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9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2.5|1.4|1|1.8|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5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8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9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3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9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SubTitle"/>
  <p:tag name="MH_ORDER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2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8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3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059"/>
  <p:tag name="MH_LIBRARY" val="GRAPHIC"/>
  <p:tag name="MH_TYPE" val="Other"/>
  <p:tag name="MH_ORDER" val="5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1529</Words>
  <Application>Microsoft Office PowerPoint</Application>
  <PresentationFormat>自訂</PresentationFormat>
  <Paragraphs>209</Paragraphs>
  <Slides>26</Slides>
  <Notes>25</Notes>
  <HiddenSlides>0</HiddenSlides>
  <MMClips>26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7" baseType="lpstr">
      <vt:lpstr>等线</vt:lpstr>
      <vt:lpstr>微软雅黑</vt:lpstr>
      <vt:lpstr>宋体</vt:lpstr>
      <vt:lpstr>微軟正黑體</vt:lpstr>
      <vt:lpstr>微軟正黑體</vt:lpstr>
      <vt:lpstr>新細明體</vt:lpstr>
      <vt:lpstr>Arial</vt:lpstr>
      <vt:lpstr>Arial Black</vt:lpstr>
      <vt:lpstr>Calibri</vt:lpstr>
      <vt:lpstr>Franklin Gothic Heavy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>http:/www.ypppt.com</cp:keywords>
  <cp:lastModifiedBy/>
  <cp:revision>1</cp:revision>
  <dcterms:modified xsi:type="dcterms:W3CDTF">2020-06-16T07:09:32Z</dcterms:modified>
</cp:coreProperties>
</file>

<file path=docProps/thumbnail.jpeg>
</file>